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305" r:id="rId4"/>
    <p:sldId id="259" r:id="rId5"/>
    <p:sldId id="260" r:id="rId6"/>
    <p:sldId id="306" r:id="rId7"/>
    <p:sldId id="322" r:id="rId8"/>
    <p:sldId id="318" r:id="rId9"/>
    <p:sldId id="321" r:id="rId10"/>
    <p:sldId id="317" r:id="rId11"/>
    <p:sldId id="315" r:id="rId12"/>
    <p:sldId id="316" r:id="rId13"/>
    <p:sldId id="308" r:id="rId14"/>
    <p:sldId id="310" r:id="rId15"/>
    <p:sldId id="323" r:id="rId16"/>
    <p:sldId id="329" r:id="rId17"/>
    <p:sldId id="327" r:id="rId18"/>
    <p:sldId id="269" r:id="rId19"/>
    <p:sldId id="270" r:id="rId20"/>
    <p:sldId id="325" r:id="rId21"/>
    <p:sldId id="279" r:id="rId22"/>
    <p:sldId id="280" r:id="rId23"/>
    <p:sldId id="328" r:id="rId24"/>
    <p:sldId id="289" r:id="rId25"/>
    <p:sldId id="290" r:id="rId26"/>
    <p:sldId id="292" r:id="rId27"/>
    <p:sldId id="293" r:id="rId28"/>
    <p:sldId id="294" r:id="rId29"/>
    <p:sldId id="331" r:id="rId30"/>
    <p:sldId id="333" r:id="rId31"/>
    <p:sldId id="332" r:id="rId32"/>
    <p:sldId id="335" r:id="rId33"/>
    <p:sldId id="334" r:id="rId34"/>
    <p:sldId id="336" r:id="rId35"/>
    <p:sldId id="337" r:id="rId36"/>
    <p:sldId id="338" r:id="rId37"/>
    <p:sldId id="339" r:id="rId38"/>
    <p:sldId id="34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3" d="100"/>
          <a:sy n="83" d="100"/>
        </p:scale>
        <p:origin x="-594" y="-78"/>
      </p:cViewPr>
      <p:guideLst>
        <p:guide orient="horz" pos="2160"/>
        <p:guide pos="2880"/>
      </p:guideLst>
    </p:cSldViewPr>
  </p:slideViewPr>
  <p:notesTextViewPr>
    <p:cViewPr>
      <p:scale>
        <a:sx n="1" d="1"/>
        <a:sy n="1" d="1"/>
      </p:scale>
      <p:origin x="0" y="0"/>
    </p:cViewPr>
  </p:notesTextViewPr>
  <p:sorterViewPr>
    <p:cViewPr>
      <p:scale>
        <a:sx n="100" d="100"/>
        <a:sy n="100" d="100"/>
      </p:scale>
      <p:origin x="0" y="90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EEBF46-50DC-483D-BEBF-0AF03441BCD2}" type="datetimeFigureOut">
              <a:rPr lang="en-GB" smtClean="0"/>
              <a:t>14/11/2013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15610-5ED2-4B9A-9B2D-6C24EBCC3807}" type="slidenum">
              <a:rPr lang="en-GB" smtClean="0"/>
              <a:t>‹#›</a:t>
            </a:fld>
            <a:endParaRPr lang="en-GB" dirty="0"/>
          </a:p>
        </p:txBody>
      </p:sp>
    </p:spTree>
    <p:extLst>
      <p:ext uri="{BB962C8B-B14F-4D97-AF65-F5344CB8AC3E}">
        <p14:creationId xmlns:p14="http://schemas.microsoft.com/office/powerpoint/2010/main" val="126298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000">
                <a:solidFill>
                  <a:schemeClr val="tx2"/>
                </a:solidFill>
                <a:latin typeface="Arial" pitchFamily="34" charset="0"/>
                <a:cs typeface="Arial" pitchFamily="34" charset="0"/>
              </a:defRPr>
            </a:lvl1pPr>
            <a:lvl2pPr marL="742950" indent="-285750">
              <a:defRPr sz="2000">
                <a:solidFill>
                  <a:schemeClr val="tx2"/>
                </a:solidFill>
                <a:latin typeface="Arial" pitchFamily="34" charset="0"/>
                <a:cs typeface="Arial" pitchFamily="34" charset="0"/>
              </a:defRPr>
            </a:lvl2pPr>
            <a:lvl3pPr marL="1143000" indent="-228600">
              <a:defRPr sz="2000">
                <a:solidFill>
                  <a:schemeClr val="tx2"/>
                </a:solidFill>
                <a:latin typeface="Arial" pitchFamily="34" charset="0"/>
                <a:cs typeface="Arial" pitchFamily="34" charset="0"/>
              </a:defRPr>
            </a:lvl3pPr>
            <a:lvl4pPr marL="1600200" indent="-228600">
              <a:defRPr sz="2000">
                <a:solidFill>
                  <a:schemeClr val="tx2"/>
                </a:solidFill>
                <a:latin typeface="Arial" pitchFamily="34" charset="0"/>
                <a:cs typeface="Arial" pitchFamily="34" charset="0"/>
              </a:defRPr>
            </a:lvl4pPr>
            <a:lvl5pPr marL="2057400" indent="-228600">
              <a:defRPr sz="2000">
                <a:solidFill>
                  <a:schemeClr val="tx2"/>
                </a:solidFill>
                <a:latin typeface="Arial" pitchFamily="34" charset="0"/>
                <a:cs typeface="Arial" pitchFamily="34" charset="0"/>
              </a:defRPr>
            </a:lvl5pPr>
            <a:lvl6pPr marL="2514600" indent="-228600" algn="ctr" eaLnBrk="0" fontAlgn="base" hangingPunct="0">
              <a:spcBef>
                <a:spcPct val="0"/>
              </a:spcBef>
              <a:spcAft>
                <a:spcPct val="0"/>
              </a:spcAft>
              <a:defRPr sz="2000">
                <a:solidFill>
                  <a:schemeClr val="tx2"/>
                </a:solidFill>
                <a:latin typeface="Arial" pitchFamily="34" charset="0"/>
                <a:cs typeface="Arial" pitchFamily="34" charset="0"/>
              </a:defRPr>
            </a:lvl6pPr>
            <a:lvl7pPr marL="2971800" indent="-228600" algn="ctr" eaLnBrk="0" fontAlgn="base" hangingPunct="0">
              <a:spcBef>
                <a:spcPct val="0"/>
              </a:spcBef>
              <a:spcAft>
                <a:spcPct val="0"/>
              </a:spcAft>
              <a:defRPr sz="2000">
                <a:solidFill>
                  <a:schemeClr val="tx2"/>
                </a:solidFill>
                <a:latin typeface="Arial" pitchFamily="34" charset="0"/>
                <a:cs typeface="Arial" pitchFamily="34" charset="0"/>
              </a:defRPr>
            </a:lvl7pPr>
            <a:lvl8pPr marL="3429000" indent="-228600" algn="ctr" eaLnBrk="0" fontAlgn="base" hangingPunct="0">
              <a:spcBef>
                <a:spcPct val="0"/>
              </a:spcBef>
              <a:spcAft>
                <a:spcPct val="0"/>
              </a:spcAft>
              <a:defRPr sz="2000">
                <a:solidFill>
                  <a:schemeClr val="tx2"/>
                </a:solidFill>
                <a:latin typeface="Arial" pitchFamily="34" charset="0"/>
                <a:cs typeface="Arial" pitchFamily="34" charset="0"/>
              </a:defRPr>
            </a:lvl8pPr>
            <a:lvl9pPr marL="3886200" indent="-228600" algn="ctr" eaLnBrk="0" fontAlgn="base" hangingPunct="0">
              <a:spcBef>
                <a:spcPct val="0"/>
              </a:spcBef>
              <a:spcAft>
                <a:spcPct val="0"/>
              </a:spcAft>
              <a:defRPr sz="2000">
                <a:solidFill>
                  <a:schemeClr val="tx2"/>
                </a:solidFill>
                <a:latin typeface="Arial" pitchFamily="34" charset="0"/>
                <a:cs typeface="Arial" pitchFamily="34" charset="0"/>
              </a:defRPr>
            </a:lvl9pPr>
          </a:lstStyle>
          <a:p>
            <a:fld id="{C92CFD6F-3CF5-4343-8FF5-5CDEB05876BA}" type="slidenum">
              <a:rPr lang="en-US" altLang="en-US" sz="1200" smtClean="0">
                <a:solidFill>
                  <a:schemeClr val="tx1"/>
                </a:solidFill>
              </a:rPr>
              <a:pPr/>
              <a:t>17</a:t>
            </a:fld>
            <a:endParaRPr lang="en-US" altLang="en-US" sz="1200" dirty="0" smtClean="0">
              <a:solidFill>
                <a:schemeClr val="tx1"/>
              </a:solidFill>
            </a:endParaRPr>
          </a:p>
        </p:txBody>
      </p:sp>
      <p:sp>
        <p:nvSpPr>
          <p:cNvPr id="69635" name="Rectangle 2"/>
          <p:cNvSpPr>
            <a:spLocks noGrp="1" noRot="1" noChangeAspect="1" noChangeArrowheads="1" noTextEdit="1"/>
          </p:cNvSpPr>
          <p:nvPr>
            <p:ph type="sldImg"/>
          </p:nvPr>
        </p:nvSpPr>
        <p:spPr>
          <a:xfrm>
            <a:off x="1149350" y="687388"/>
            <a:ext cx="4565650" cy="3424237"/>
          </a:xfrm>
          <a:ln w="12700" cap="flat"/>
        </p:spPr>
      </p:sp>
      <p:sp>
        <p:nvSpPr>
          <p:cNvPr id="69636" name="Rectangle 3"/>
          <p:cNvSpPr>
            <a:spLocks noGrp="1" noChangeArrowheads="1"/>
          </p:cNvSpPr>
          <p:nvPr>
            <p:ph type="body" idx="1"/>
          </p:nvPr>
        </p:nvSpPr>
        <p:spPr>
          <a:xfrm>
            <a:off x="914400" y="4341813"/>
            <a:ext cx="5029200" cy="4116387"/>
          </a:xfrm>
          <a:noFill/>
        </p:spPr>
        <p:txBody>
          <a:bodyPr lIns="92055" tIns="46028" rIns="92055" bIns="46028"/>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E4CB9F4-3FF5-48A1-A48C-80BA1D366A44}" type="datetimeFigureOut">
              <a:rPr lang="en-GB" smtClean="0"/>
              <a:t>14/11/2013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C89CE92-C9D9-4281-AE58-07EA9CE50968}" type="slidenum">
              <a:rPr lang="en-GB" smtClean="0"/>
              <a:t>‹#›</a:t>
            </a:fld>
            <a:endParaRPr lang="en-GB" dirty="0"/>
          </a:p>
        </p:txBody>
      </p:sp>
    </p:spTree>
    <p:extLst>
      <p:ext uri="{BB962C8B-B14F-4D97-AF65-F5344CB8AC3E}">
        <p14:creationId xmlns:p14="http://schemas.microsoft.com/office/powerpoint/2010/main" val="1357571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4CB9F4-3FF5-48A1-A48C-80BA1D366A44}" type="datetimeFigureOut">
              <a:rPr lang="en-GB" smtClean="0"/>
              <a:t>14/11/2013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C89CE92-C9D9-4281-AE58-07EA9CE50968}" type="slidenum">
              <a:rPr lang="en-GB" smtClean="0"/>
              <a:t>‹#›</a:t>
            </a:fld>
            <a:endParaRPr lang="en-GB" dirty="0"/>
          </a:p>
        </p:txBody>
      </p:sp>
    </p:spTree>
    <p:extLst>
      <p:ext uri="{BB962C8B-B14F-4D97-AF65-F5344CB8AC3E}">
        <p14:creationId xmlns:p14="http://schemas.microsoft.com/office/powerpoint/2010/main" val="641861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4CB9F4-3FF5-48A1-A48C-80BA1D366A44}" type="datetimeFigureOut">
              <a:rPr lang="en-GB" smtClean="0"/>
              <a:t>14/11/2013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C89CE92-C9D9-4281-AE58-07EA9CE50968}" type="slidenum">
              <a:rPr lang="en-GB" smtClean="0"/>
              <a:t>‹#›</a:t>
            </a:fld>
            <a:endParaRPr lang="en-GB" dirty="0"/>
          </a:p>
        </p:txBody>
      </p:sp>
    </p:spTree>
    <p:extLst>
      <p:ext uri="{BB962C8B-B14F-4D97-AF65-F5344CB8AC3E}">
        <p14:creationId xmlns:p14="http://schemas.microsoft.com/office/powerpoint/2010/main" val="317842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E4CB9F4-3FF5-48A1-A48C-80BA1D366A44}" type="datetimeFigureOut">
              <a:rPr lang="en-GB" smtClean="0"/>
              <a:t>14/11/2013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C89CE92-C9D9-4281-AE58-07EA9CE50968}" type="slidenum">
              <a:rPr lang="en-GB" smtClean="0"/>
              <a:t>‹#›</a:t>
            </a:fld>
            <a:endParaRPr lang="en-GB" dirty="0"/>
          </a:p>
        </p:txBody>
      </p:sp>
    </p:spTree>
    <p:extLst>
      <p:ext uri="{BB962C8B-B14F-4D97-AF65-F5344CB8AC3E}">
        <p14:creationId xmlns:p14="http://schemas.microsoft.com/office/powerpoint/2010/main" val="546596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4CB9F4-3FF5-48A1-A48C-80BA1D366A44}" type="datetimeFigureOut">
              <a:rPr lang="en-GB" smtClean="0"/>
              <a:t>14/11/2013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C89CE92-C9D9-4281-AE58-07EA9CE50968}" type="slidenum">
              <a:rPr lang="en-GB" smtClean="0"/>
              <a:t>‹#›</a:t>
            </a:fld>
            <a:endParaRPr lang="en-GB" dirty="0"/>
          </a:p>
        </p:txBody>
      </p:sp>
    </p:spTree>
    <p:extLst>
      <p:ext uri="{BB962C8B-B14F-4D97-AF65-F5344CB8AC3E}">
        <p14:creationId xmlns:p14="http://schemas.microsoft.com/office/powerpoint/2010/main" val="4216106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4CB9F4-3FF5-48A1-A48C-80BA1D366A44}" type="datetimeFigureOut">
              <a:rPr lang="en-GB" smtClean="0"/>
              <a:t>14/11/2013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C89CE92-C9D9-4281-AE58-07EA9CE50968}" type="slidenum">
              <a:rPr lang="en-GB" smtClean="0"/>
              <a:t>‹#›</a:t>
            </a:fld>
            <a:endParaRPr lang="en-GB" dirty="0"/>
          </a:p>
        </p:txBody>
      </p:sp>
    </p:spTree>
    <p:extLst>
      <p:ext uri="{BB962C8B-B14F-4D97-AF65-F5344CB8AC3E}">
        <p14:creationId xmlns:p14="http://schemas.microsoft.com/office/powerpoint/2010/main" val="329862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E4CB9F4-3FF5-48A1-A48C-80BA1D366A44}" type="datetimeFigureOut">
              <a:rPr lang="en-GB" smtClean="0"/>
              <a:t>14/11/2013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C89CE92-C9D9-4281-AE58-07EA9CE50968}" type="slidenum">
              <a:rPr lang="en-GB" smtClean="0"/>
              <a:t>‹#›</a:t>
            </a:fld>
            <a:endParaRPr lang="en-GB" dirty="0"/>
          </a:p>
        </p:txBody>
      </p:sp>
    </p:spTree>
    <p:extLst>
      <p:ext uri="{BB962C8B-B14F-4D97-AF65-F5344CB8AC3E}">
        <p14:creationId xmlns:p14="http://schemas.microsoft.com/office/powerpoint/2010/main" val="72432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E4CB9F4-3FF5-48A1-A48C-80BA1D366A44}" type="datetimeFigureOut">
              <a:rPr lang="en-GB" smtClean="0"/>
              <a:t>14/11/2013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C89CE92-C9D9-4281-AE58-07EA9CE50968}" type="slidenum">
              <a:rPr lang="en-GB" smtClean="0"/>
              <a:t>‹#›</a:t>
            </a:fld>
            <a:endParaRPr lang="en-GB" dirty="0"/>
          </a:p>
        </p:txBody>
      </p:sp>
    </p:spTree>
    <p:extLst>
      <p:ext uri="{BB962C8B-B14F-4D97-AF65-F5344CB8AC3E}">
        <p14:creationId xmlns:p14="http://schemas.microsoft.com/office/powerpoint/2010/main" val="1725625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CB9F4-3FF5-48A1-A48C-80BA1D366A44}" type="datetimeFigureOut">
              <a:rPr lang="en-GB" smtClean="0"/>
              <a:t>14/11/2013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C89CE92-C9D9-4281-AE58-07EA9CE50968}" type="slidenum">
              <a:rPr lang="en-GB" smtClean="0"/>
              <a:t>‹#›</a:t>
            </a:fld>
            <a:endParaRPr lang="en-GB" dirty="0"/>
          </a:p>
        </p:txBody>
      </p:sp>
    </p:spTree>
    <p:extLst>
      <p:ext uri="{BB962C8B-B14F-4D97-AF65-F5344CB8AC3E}">
        <p14:creationId xmlns:p14="http://schemas.microsoft.com/office/powerpoint/2010/main" val="360079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CB9F4-3FF5-48A1-A48C-80BA1D366A44}" type="datetimeFigureOut">
              <a:rPr lang="en-GB" smtClean="0"/>
              <a:t>14/11/2013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C89CE92-C9D9-4281-AE58-07EA9CE50968}" type="slidenum">
              <a:rPr lang="en-GB" smtClean="0"/>
              <a:t>‹#›</a:t>
            </a:fld>
            <a:endParaRPr lang="en-GB" dirty="0"/>
          </a:p>
        </p:txBody>
      </p:sp>
    </p:spTree>
    <p:extLst>
      <p:ext uri="{BB962C8B-B14F-4D97-AF65-F5344CB8AC3E}">
        <p14:creationId xmlns:p14="http://schemas.microsoft.com/office/powerpoint/2010/main" val="3208319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CB9F4-3FF5-48A1-A48C-80BA1D366A44}" type="datetimeFigureOut">
              <a:rPr lang="en-GB" smtClean="0"/>
              <a:t>14/11/2013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C89CE92-C9D9-4281-AE58-07EA9CE50968}" type="slidenum">
              <a:rPr lang="en-GB" smtClean="0"/>
              <a:t>‹#›</a:t>
            </a:fld>
            <a:endParaRPr lang="en-GB" dirty="0"/>
          </a:p>
        </p:txBody>
      </p:sp>
    </p:spTree>
    <p:extLst>
      <p:ext uri="{BB962C8B-B14F-4D97-AF65-F5344CB8AC3E}">
        <p14:creationId xmlns:p14="http://schemas.microsoft.com/office/powerpoint/2010/main" val="92127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CB9F4-3FF5-48A1-A48C-80BA1D366A44}" type="datetimeFigureOut">
              <a:rPr lang="en-GB" smtClean="0"/>
              <a:t>14/11/2013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9CE92-C9D9-4281-AE58-07EA9CE50968}" type="slidenum">
              <a:rPr lang="en-GB" smtClean="0"/>
              <a:t>‹#›</a:t>
            </a:fld>
            <a:endParaRPr lang="en-GB" dirty="0"/>
          </a:p>
        </p:txBody>
      </p:sp>
    </p:spTree>
    <p:extLst>
      <p:ext uri="{BB962C8B-B14F-4D97-AF65-F5344CB8AC3E}">
        <p14:creationId xmlns:p14="http://schemas.microsoft.com/office/powerpoint/2010/main" val="2510212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eterscottconsult.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algn="l" eaLnBrk="1" hangingPunct="1"/>
            <a:r>
              <a:rPr lang="en-US" altLang="en-US" sz="2800" b="1" dirty="0" smtClean="0"/>
              <a:t>The impact of competition and consumer choice for law firms</a:t>
            </a:r>
          </a:p>
        </p:txBody>
      </p:sp>
      <p:sp>
        <p:nvSpPr>
          <p:cNvPr id="3075" name="Rectangle 5"/>
          <p:cNvSpPr>
            <a:spLocks noGrp="1" noChangeArrowheads="1"/>
          </p:cNvSpPr>
          <p:nvPr>
            <p:ph type="subTitle" idx="1"/>
          </p:nvPr>
        </p:nvSpPr>
        <p:spPr>
          <a:xfrm>
            <a:off x="1371600" y="4437063"/>
            <a:ext cx="6400800" cy="1584325"/>
          </a:xfrm>
        </p:spPr>
        <p:txBody>
          <a:bodyPr/>
          <a:lstStyle/>
          <a:p>
            <a:pPr algn="l" eaLnBrk="1" hangingPunct="1">
              <a:lnSpc>
                <a:spcPct val="80000"/>
              </a:lnSpc>
            </a:pPr>
            <a:r>
              <a:rPr lang="en-GB" altLang="en-US" sz="2400" dirty="0" smtClean="0"/>
              <a:t>Peter Scott</a:t>
            </a:r>
          </a:p>
          <a:p>
            <a:pPr algn="l" eaLnBrk="1" hangingPunct="1">
              <a:lnSpc>
                <a:spcPct val="80000"/>
              </a:lnSpc>
            </a:pPr>
            <a:r>
              <a:rPr lang="en-GB" altLang="en-US" sz="2400" dirty="0" smtClean="0"/>
              <a:t>PETER SCOTT CONSULTING</a:t>
            </a:r>
          </a:p>
          <a:p>
            <a:pPr algn="l" eaLnBrk="1" hangingPunct="1">
              <a:lnSpc>
                <a:spcPct val="80000"/>
              </a:lnSpc>
            </a:pPr>
            <a:r>
              <a:rPr lang="en-GB" altLang="en-US" sz="2400" dirty="0" smtClean="0">
                <a:hlinkClick r:id="rId2"/>
              </a:rPr>
              <a:t>www.peterscottconsult.co.uk</a:t>
            </a:r>
            <a:r>
              <a:rPr lang="en-GB" altLang="en-US" sz="2400" dirty="0" smtClean="0"/>
              <a:t> </a:t>
            </a:r>
          </a:p>
          <a:p>
            <a:pPr algn="l" eaLnBrk="1" hangingPunct="1">
              <a:lnSpc>
                <a:spcPct val="80000"/>
              </a:lnSpc>
            </a:pPr>
            <a:r>
              <a:rPr lang="en-GB" altLang="en-US" sz="2400" dirty="0" smtClean="0"/>
              <a:t> </a:t>
            </a:r>
            <a:endParaRPr lang="en-US" altLang="en-US" sz="2400" dirty="0" smtClean="0"/>
          </a:p>
        </p:txBody>
      </p:sp>
    </p:spTree>
    <p:extLst>
      <p:ext uri="{BB962C8B-B14F-4D97-AF65-F5344CB8AC3E}">
        <p14:creationId xmlns:p14="http://schemas.microsoft.com/office/powerpoint/2010/main" val="401530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706437" y="116633"/>
            <a:ext cx="8188325" cy="1224136"/>
          </a:xfrm>
        </p:spPr>
        <p:txBody>
          <a:bodyPr rtlCol="0">
            <a:normAutofit fontScale="90000"/>
          </a:bodyPr>
          <a:lstStyle/>
          <a:p>
            <a:pPr algn="l" eaLnBrk="1" fontAlgn="auto" hangingPunct="1">
              <a:spcAft>
                <a:spcPts val="0"/>
              </a:spcAft>
              <a:defRPr/>
            </a:pPr>
            <a:r>
              <a:rPr lang="en-GB" sz="2000" b="1" dirty="0" smtClean="0"/>
              <a:t>How will </a:t>
            </a:r>
            <a:r>
              <a:rPr lang="en-GB" sz="2000" b="1" dirty="0" smtClean="0"/>
              <a:t>you position </a:t>
            </a:r>
            <a:r>
              <a:rPr lang="en-GB" sz="2000" b="1" dirty="0"/>
              <a:t>your </a:t>
            </a:r>
            <a:r>
              <a:rPr lang="en-GB" sz="2000" b="1" dirty="0" smtClean="0"/>
              <a:t>firm, by </a:t>
            </a:r>
            <a:r>
              <a:rPr lang="en-GB" sz="2000" b="1" dirty="0"/>
              <a:t>adding value </a:t>
            </a:r>
            <a:r>
              <a:rPr lang="en-GB" sz="2000" b="1" dirty="0" smtClean="0"/>
              <a:t>which your clients care about? </a:t>
            </a:r>
            <a:r>
              <a:rPr lang="en-GB" sz="2000" b="1" dirty="0"/>
              <a:t/>
            </a:r>
            <a:br>
              <a:rPr lang="en-GB" sz="2000" b="1" dirty="0"/>
            </a:br>
            <a:r>
              <a:rPr lang="en-GB" sz="1200" b="1" dirty="0"/>
              <a:t>                                                                        </a:t>
            </a:r>
            <a:r>
              <a:rPr lang="en-GB" sz="1200" b="1" i="1" dirty="0"/>
              <a:t/>
            </a:r>
            <a:br>
              <a:rPr lang="en-GB" sz="1200" b="1" i="1" dirty="0"/>
            </a:br>
            <a:r>
              <a:rPr lang="en-GB" sz="1200" b="1" i="1" dirty="0"/>
              <a:t>                                                                                              (</a:t>
            </a:r>
            <a:r>
              <a:rPr lang="en-GB" sz="1200" i="1" dirty="0"/>
              <a:t>Brown and Faulkner 1994, Long Range Planning)</a:t>
            </a:r>
            <a:r>
              <a:rPr lang="en-GB" sz="2000" b="1" i="1" dirty="0"/>
              <a:t/>
            </a:r>
            <a:br>
              <a:rPr lang="en-GB" sz="2000" b="1" i="1" dirty="0"/>
            </a:br>
            <a:endParaRPr lang="en-GB" sz="2000" b="1" i="1" dirty="0"/>
          </a:p>
        </p:txBody>
      </p:sp>
      <p:sp>
        <p:nvSpPr>
          <p:cNvPr id="54275" name="Line 3"/>
          <p:cNvSpPr>
            <a:spLocks noChangeShapeType="1"/>
          </p:cNvSpPr>
          <p:nvPr/>
        </p:nvSpPr>
        <p:spPr bwMode="auto">
          <a:xfrm>
            <a:off x="2754313" y="1760538"/>
            <a:ext cx="0" cy="3657600"/>
          </a:xfrm>
          <a:prstGeom prst="line">
            <a:avLst/>
          </a:prstGeom>
          <a:noFill/>
          <a:ln w="9525">
            <a:solidFill>
              <a:srgbClr val="000099"/>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54276" name="Line 4"/>
          <p:cNvSpPr>
            <a:spLocks noChangeShapeType="1"/>
          </p:cNvSpPr>
          <p:nvPr/>
        </p:nvSpPr>
        <p:spPr bwMode="auto">
          <a:xfrm>
            <a:off x="2743200" y="5334000"/>
            <a:ext cx="4800600" cy="0"/>
          </a:xfrm>
          <a:prstGeom prst="line">
            <a:avLst/>
          </a:prstGeom>
          <a:noFill/>
          <a:ln w="9525">
            <a:solidFill>
              <a:srgbClr val="000099"/>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54277" name="Text Box 5"/>
          <p:cNvSpPr txBox="1">
            <a:spLocks noChangeArrowheads="1"/>
          </p:cNvSpPr>
          <p:nvPr/>
        </p:nvSpPr>
        <p:spPr bwMode="auto">
          <a:xfrm>
            <a:off x="539750" y="2606675"/>
            <a:ext cx="38576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chemeClr val="hlink"/>
                </a:solidFill>
                <a:latin typeface="Calibri" pitchFamily="34" charset="0"/>
                <a:cs typeface="Times New Roman" pitchFamily="18" charset="0"/>
              </a:rPr>
              <a:t>Client </a:t>
            </a:r>
          </a:p>
          <a:p>
            <a:pPr eaLnBrk="1" hangingPunct="1">
              <a:spcBef>
                <a:spcPct val="50000"/>
              </a:spcBef>
              <a:buFontTx/>
              <a:buNone/>
            </a:pPr>
            <a:r>
              <a:rPr lang="en-GB" altLang="en-US" sz="1800" i="1" dirty="0">
                <a:solidFill>
                  <a:schemeClr val="hlink"/>
                </a:solidFill>
                <a:latin typeface="Calibri" pitchFamily="34" charset="0"/>
                <a:cs typeface="Times New Roman" pitchFamily="18" charset="0"/>
              </a:rPr>
              <a:t>Perceived</a:t>
            </a:r>
          </a:p>
          <a:p>
            <a:pPr eaLnBrk="1" hangingPunct="1">
              <a:spcBef>
                <a:spcPct val="50000"/>
              </a:spcBef>
              <a:buFontTx/>
              <a:buNone/>
            </a:pPr>
            <a:r>
              <a:rPr lang="en-GB" altLang="en-US" sz="1800" dirty="0">
                <a:solidFill>
                  <a:schemeClr val="hlink"/>
                </a:solidFill>
                <a:latin typeface="Calibri" pitchFamily="34" charset="0"/>
                <a:cs typeface="Times New Roman" pitchFamily="18" charset="0"/>
              </a:rPr>
              <a:t>Added </a:t>
            </a:r>
          </a:p>
          <a:p>
            <a:pPr eaLnBrk="1" hangingPunct="1">
              <a:spcBef>
                <a:spcPct val="50000"/>
              </a:spcBef>
              <a:buFontTx/>
              <a:buNone/>
            </a:pPr>
            <a:r>
              <a:rPr lang="en-GB" altLang="en-US" sz="1800" dirty="0">
                <a:solidFill>
                  <a:schemeClr val="hlink"/>
                </a:solidFill>
                <a:latin typeface="Calibri" pitchFamily="34" charset="0"/>
                <a:cs typeface="Times New Roman" pitchFamily="18" charset="0"/>
              </a:rPr>
              <a:t>Value</a:t>
            </a:r>
          </a:p>
        </p:txBody>
      </p:sp>
      <p:sp>
        <p:nvSpPr>
          <p:cNvPr id="54278" name="Text Box 6"/>
          <p:cNvSpPr txBox="1">
            <a:spLocks noChangeArrowheads="1"/>
          </p:cNvSpPr>
          <p:nvPr/>
        </p:nvSpPr>
        <p:spPr bwMode="auto">
          <a:xfrm>
            <a:off x="4211638" y="5867400"/>
            <a:ext cx="26654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chemeClr val="hlink"/>
                </a:solidFill>
                <a:latin typeface="Calibri" pitchFamily="34" charset="0"/>
                <a:cs typeface="Times New Roman" pitchFamily="18" charset="0"/>
              </a:rPr>
              <a:t>Client </a:t>
            </a:r>
            <a:r>
              <a:rPr lang="en-GB" altLang="en-US" sz="1800" i="1" dirty="0">
                <a:solidFill>
                  <a:schemeClr val="hlink"/>
                </a:solidFill>
                <a:latin typeface="Calibri" pitchFamily="34" charset="0"/>
                <a:cs typeface="Times New Roman" pitchFamily="18" charset="0"/>
              </a:rPr>
              <a:t>Perceived</a:t>
            </a:r>
            <a:r>
              <a:rPr lang="en-GB" altLang="en-US" sz="1800" dirty="0">
                <a:solidFill>
                  <a:schemeClr val="hlink"/>
                </a:solidFill>
                <a:latin typeface="Calibri" pitchFamily="34" charset="0"/>
                <a:cs typeface="Times New Roman" pitchFamily="18" charset="0"/>
              </a:rPr>
              <a:t> Cost</a:t>
            </a:r>
          </a:p>
        </p:txBody>
      </p:sp>
      <p:sp>
        <p:nvSpPr>
          <p:cNvPr id="54279" name="Text Box 7"/>
          <p:cNvSpPr txBox="1">
            <a:spLocks noChangeArrowheads="1"/>
          </p:cNvSpPr>
          <p:nvPr/>
        </p:nvSpPr>
        <p:spPr bwMode="auto">
          <a:xfrm>
            <a:off x="2068830" y="1600199"/>
            <a:ext cx="674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High</a:t>
            </a:r>
          </a:p>
        </p:txBody>
      </p:sp>
      <p:sp>
        <p:nvSpPr>
          <p:cNvPr id="54280" name="Text Box 8"/>
          <p:cNvSpPr txBox="1">
            <a:spLocks noChangeArrowheads="1"/>
          </p:cNvSpPr>
          <p:nvPr/>
        </p:nvSpPr>
        <p:spPr bwMode="auto">
          <a:xfrm>
            <a:off x="6934200" y="53340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High</a:t>
            </a:r>
          </a:p>
        </p:txBody>
      </p:sp>
      <p:sp>
        <p:nvSpPr>
          <p:cNvPr id="54281" name="Text Box 9"/>
          <p:cNvSpPr txBox="1">
            <a:spLocks noChangeArrowheads="1"/>
          </p:cNvSpPr>
          <p:nvPr/>
        </p:nvSpPr>
        <p:spPr bwMode="auto">
          <a:xfrm>
            <a:off x="2743200" y="53340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Low</a:t>
            </a:r>
          </a:p>
        </p:txBody>
      </p:sp>
      <p:sp>
        <p:nvSpPr>
          <p:cNvPr id="54282" name="Text Box 10"/>
          <p:cNvSpPr txBox="1">
            <a:spLocks noChangeArrowheads="1"/>
          </p:cNvSpPr>
          <p:nvPr/>
        </p:nvSpPr>
        <p:spPr bwMode="auto">
          <a:xfrm>
            <a:off x="2181225" y="4905375"/>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Low</a:t>
            </a:r>
          </a:p>
        </p:txBody>
      </p:sp>
      <p:sp>
        <p:nvSpPr>
          <p:cNvPr id="54283" name="Text Box 11"/>
          <p:cNvSpPr txBox="1">
            <a:spLocks noChangeArrowheads="1"/>
          </p:cNvSpPr>
          <p:nvPr/>
        </p:nvSpPr>
        <p:spPr bwMode="auto">
          <a:xfrm>
            <a:off x="2133600" y="32766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Ave</a:t>
            </a:r>
          </a:p>
        </p:txBody>
      </p:sp>
      <p:sp>
        <p:nvSpPr>
          <p:cNvPr id="54284" name="Text Box 12"/>
          <p:cNvSpPr txBox="1">
            <a:spLocks noChangeArrowheads="1"/>
          </p:cNvSpPr>
          <p:nvPr/>
        </p:nvSpPr>
        <p:spPr bwMode="auto">
          <a:xfrm>
            <a:off x="4876800" y="53340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Ave</a:t>
            </a:r>
          </a:p>
        </p:txBody>
      </p:sp>
      <p:sp>
        <p:nvSpPr>
          <p:cNvPr id="54285" name="Line 13"/>
          <p:cNvSpPr>
            <a:spLocks noChangeShapeType="1"/>
          </p:cNvSpPr>
          <p:nvPr/>
        </p:nvSpPr>
        <p:spPr bwMode="auto">
          <a:xfrm>
            <a:off x="5029200" y="3886200"/>
            <a:ext cx="0" cy="1258888"/>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86" name="Line 14"/>
          <p:cNvSpPr>
            <a:spLocks noChangeShapeType="1"/>
          </p:cNvSpPr>
          <p:nvPr/>
        </p:nvSpPr>
        <p:spPr bwMode="auto">
          <a:xfrm>
            <a:off x="5494338" y="3429000"/>
            <a:ext cx="1258887" cy="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87" name="Line 15"/>
          <p:cNvSpPr>
            <a:spLocks noChangeShapeType="1"/>
          </p:cNvSpPr>
          <p:nvPr/>
        </p:nvSpPr>
        <p:spPr bwMode="auto">
          <a:xfrm flipV="1">
            <a:off x="5003800" y="1628775"/>
            <a:ext cx="0" cy="1258888"/>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88" name="Line 16"/>
          <p:cNvSpPr>
            <a:spLocks noChangeShapeType="1"/>
          </p:cNvSpPr>
          <p:nvPr/>
        </p:nvSpPr>
        <p:spPr bwMode="auto">
          <a:xfrm flipH="1">
            <a:off x="3132138" y="3429000"/>
            <a:ext cx="1258887" cy="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89" name="Line 17"/>
          <p:cNvSpPr>
            <a:spLocks noChangeShapeType="1"/>
          </p:cNvSpPr>
          <p:nvPr/>
        </p:nvSpPr>
        <p:spPr bwMode="auto">
          <a:xfrm flipH="1">
            <a:off x="3581400" y="3810000"/>
            <a:ext cx="990600" cy="99060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90" name="Line 18"/>
          <p:cNvSpPr>
            <a:spLocks noChangeShapeType="1"/>
          </p:cNvSpPr>
          <p:nvPr/>
        </p:nvSpPr>
        <p:spPr bwMode="auto">
          <a:xfrm flipH="1" flipV="1">
            <a:off x="3657600" y="2209800"/>
            <a:ext cx="914400" cy="91440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91" name="Line 19"/>
          <p:cNvSpPr>
            <a:spLocks noChangeShapeType="1"/>
          </p:cNvSpPr>
          <p:nvPr/>
        </p:nvSpPr>
        <p:spPr bwMode="auto">
          <a:xfrm flipV="1">
            <a:off x="5410200" y="2133600"/>
            <a:ext cx="914400" cy="91440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92" name="Text Box 20"/>
          <p:cNvSpPr txBox="1">
            <a:spLocks noChangeArrowheads="1"/>
          </p:cNvSpPr>
          <p:nvPr/>
        </p:nvSpPr>
        <p:spPr bwMode="auto">
          <a:xfrm>
            <a:off x="4800600" y="32004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2400" dirty="0">
                <a:solidFill>
                  <a:srgbClr val="000099"/>
                </a:solidFill>
                <a:latin typeface="Times New Roman" pitchFamily="18" charset="0"/>
                <a:cs typeface="Times New Roman" pitchFamily="18" charset="0"/>
              </a:rPr>
              <a:t>X</a:t>
            </a:r>
          </a:p>
        </p:txBody>
      </p:sp>
      <p:sp>
        <p:nvSpPr>
          <p:cNvPr id="54293" name="Text Box 21"/>
          <p:cNvSpPr txBox="1">
            <a:spLocks noChangeArrowheads="1"/>
          </p:cNvSpPr>
          <p:nvPr/>
        </p:nvSpPr>
        <p:spPr bwMode="auto">
          <a:xfrm>
            <a:off x="5486400" y="3886200"/>
            <a:ext cx="1295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2400" dirty="0">
                <a:solidFill>
                  <a:srgbClr val="000099"/>
                </a:solidFill>
                <a:latin typeface="Calibri" pitchFamily="34" charset="0"/>
                <a:cs typeface="Times New Roman" pitchFamily="18" charset="0"/>
              </a:rPr>
              <a:t>Suicide Zone</a:t>
            </a:r>
          </a:p>
        </p:txBody>
      </p:sp>
      <p:sp>
        <p:nvSpPr>
          <p:cNvPr id="2" name="Rectangle 1"/>
          <p:cNvSpPr/>
          <p:nvPr/>
        </p:nvSpPr>
        <p:spPr>
          <a:xfrm>
            <a:off x="6383338" y="1500188"/>
            <a:ext cx="1160462"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Rectangle 2"/>
          <p:cNvSpPr/>
          <p:nvPr/>
        </p:nvSpPr>
        <p:spPr>
          <a:xfrm>
            <a:off x="6781800" y="1752918"/>
            <a:ext cx="762000" cy="100647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b="1" dirty="0"/>
              <a:t>High value added</a:t>
            </a:r>
          </a:p>
        </p:txBody>
      </p:sp>
      <p:sp>
        <p:nvSpPr>
          <p:cNvPr id="24" name="Rectangle 23"/>
          <p:cNvSpPr/>
          <p:nvPr/>
        </p:nvSpPr>
        <p:spPr>
          <a:xfrm>
            <a:off x="2754313" y="1760538"/>
            <a:ext cx="827087" cy="100647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b="1" dirty="0"/>
              <a:t>Low value added</a:t>
            </a:r>
          </a:p>
        </p:txBody>
      </p:sp>
    </p:spTree>
    <p:extLst>
      <p:ext uri="{BB962C8B-B14F-4D97-AF65-F5344CB8AC3E}">
        <p14:creationId xmlns:p14="http://schemas.microsoft.com/office/powerpoint/2010/main" val="1952042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algn="l" eaLnBrk="1" hangingPunct="1"/>
            <a:r>
              <a:rPr lang="en-GB" altLang="en-US" sz="3200" b="1" dirty="0" smtClean="0"/>
              <a:t>Low Value – Added Services</a:t>
            </a:r>
          </a:p>
        </p:txBody>
      </p:sp>
      <p:sp>
        <p:nvSpPr>
          <p:cNvPr id="57347" name="Rectangle 3"/>
          <p:cNvSpPr>
            <a:spLocks noGrp="1" noChangeArrowheads="1"/>
          </p:cNvSpPr>
          <p:nvPr>
            <p:ph type="body" idx="1"/>
          </p:nvPr>
        </p:nvSpPr>
        <p:spPr>
          <a:xfrm>
            <a:off x="1525588" y="3357563"/>
            <a:ext cx="7772400" cy="2497137"/>
          </a:xfrm>
        </p:spPr>
        <p:txBody>
          <a:bodyPr/>
          <a:lstStyle/>
          <a:p>
            <a:pPr marL="284163" indent="-284163" eaLnBrk="1" hangingPunct="1"/>
            <a:r>
              <a:rPr lang="en-GB" altLang="en-US" sz="2400" dirty="0" smtClean="0"/>
              <a:t>Value enhanced by </a:t>
            </a:r>
          </a:p>
          <a:p>
            <a:pPr marL="284163" indent="-284163" eaLnBrk="1" hangingPunct="1">
              <a:buFontTx/>
              <a:buNone/>
            </a:pPr>
            <a:r>
              <a:rPr lang="en-GB" altLang="en-US" sz="2400" dirty="0" smtClean="0"/>
              <a:t>   - driving down cost </a:t>
            </a:r>
          </a:p>
          <a:p>
            <a:pPr marL="284163" indent="-284163" eaLnBrk="1" hangingPunct="1">
              <a:buFontTx/>
              <a:buNone/>
            </a:pPr>
            <a:r>
              <a:rPr lang="en-GB" altLang="en-US" sz="2400" dirty="0" smtClean="0"/>
              <a:t>   - facilitating implementation of </a:t>
            </a:r>
          </a:p>
          <a:p>
            <a:pPr marL="284163" indent="-284163" eaLnBrk="1" hangingPunct="1">
              <a:buFontTx/>
              <a:buNone/>
            </a:pPr>
            <a:r>
              <a:rPr lang="en-GB" altLang="en-US" sz="2400" dirty="0" smtClean="0"/>
              <a:t>     solutions</a:t>
            </a:r>
          </a:p>
          <a:p>
            <a:pPr marL="284163" indent="-284163" eaLnBrk="1" hangingPunct="1"/>
            <a:r>
              <a:rPr lang="en-GB" altLang="en-US" sz="2400" dirty="0" smtClean="0"/>
              <a:t>Invest in standardising processes</a:t>
            </a:r>
          </a:p>
          <a:p>
            <a:pPr marL="284163" indent="-284163" eaLnBrk="1" hangingPunct="1"/>
            <a:endParaRPr lang="en-GB" altLang="en-US" sz="2400" dirty="0" smtClean="0"/>
          </a:p>
          <a:p>
            <a:pPr marL="760413" lvl="1" indent="-193675" eaLnBrk="1" hangingPunct="1">
              <a:buFontTx/>
              <a:buNone/>
            </a:pPr>
            <a:endParaRPr lang="en-GB" altLang="en-US" sz="3200" dirty="0" smtClean="0"/>
          </a:p>
          <a:p>
            <a:pPr marL="760413" lvl="1" indent="-193675" eaLnBrk="1" hangingPunct="1">
              <a:buFontTx/>
              <a:buNone/>
            </a:pPr>
            <a:endParaRPr lang="en-GB" altLang="en-US" dirty="0" smtClean="0"/>
          </a:p>
          <a:p>
            <a:pPr marL="760413" lvl="1" indent="-193675" eaLnBrk="1" hangingPunct="1">
              <a:buFontTx/>
              <a:buNone/>
            </a:pPr>
            <a:endParaRPr lang="en-GB" altLang="en-US" dirty="0" smtClean="0"/>
          </a:p>
          <a:p>
            <a:pPr marL="760413" lvl="1" indent="-193675" eaLnBrk="1" hangingPunct="1">
              <a:buFontTx/>
              <a:buNone/>
            </a:pPr>
            <a:endParaRPr lang="en-GB" altLang="en-US" dirty="0" smtClean="0"/>
          </a:p>
          <a:p>
            <a:pPr marL="760413" lvl="1" indent="-193675" eaLnBrk="1" hangingPunct="1"/>
            <a:endParaRPr lang="en-GB" altLang="en-US" dirty="0" smtClean="0"/>
          </a:p>
        </p:txBody>
      </p:sp>
      <p:sp>
        <p:nvSpPr>
          <p:cNvPr id="57348" name="Text Box 4"/>
          <p:cNvSpPr txBox="1">
            <a:spLocks noChangeArrowheads="1"/>
          </p:cNvSpPr>
          <p:nvPr/>
        </p:nvSpPr>
        <p:spPr bwMode="auto">
          <a:xfrm>
            <a:off x="611560" y="1722438"/>
            <a:ext cx="777686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GB" altLang="en-US" sz="2400" b="1" dirty="0">
                <a:solidFill>
                  <a:schemeClr val="accent2"/>
                </a:solidFill>
                <a:latin typeface="Times" pitchFamily="18" charset="0"/>
              </a:rPr>
              <a:t>Low value –added </a:t>
            </a:r>
            <a:r>
              <a:rPr lang="en-GB" altLang="en-US" sz="2400" b="1">
                <a:solidFill>
                  <a:schemeClr val="accent2"/>
                </a:solidFill>
                <a:latin typeface="Times" pitchFamily="18" charset="0"/>
              </a:rPr>
              <a:t>firms </a:t>
            </a:r>
            <a:r>
              <a:rPr lang="en-GB" altLang="en-US" sz="2400" b="1" smtClean="0">
                <a:solidFill>
                  <a:schemeClr val="accent2"/>
                </a:solidFill>
                <a:latin typeface="Times" pitchFamily="18" charset="0"/>
              </a:rPr>
              <a:t>compete </a:t>
            </a:r>
            <a:r>
              <a:rPr lang="en-GB" altLang="en-US" sz="2400" b="1" dirty="0">
                <a:solidFill>
                  <a:schemeClr val="accent2"/>
                </a:solidFill>
                <a:latin typeface="Times" pitchFamily="18" charset="0"/>
              </a:rPr>
              <a:t>on processes and price – technology driven services with minimum professional input</a:t>
            </a:r>
          </a:p>
        </p:txBody>
      </p:sp>
    </p:spTree>
    <p:extLst>
      <p:ext uri="{BB962C8B-B14F-4D97-AF65-F5344CB8AC3E}">
        <p14:creationId xmlns:p14="http://schemas.microsoft.com/office/powerpoint/2010/main" val="20813140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left)">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pPr algn="l" eaLnBrk="1" hangingPunct="1"/>
            <a:r>
              <a:rPr lang="en-GB" altLang="en-US" sz="3200" b="1" dirty="0" smtClean="0"/>
              <a:t>Issues in providing Low Value – Added Services</a:t>
            </a:r>
          </a:p>
        </p:txBody>
      </p:sp>
      <p:sp>
        <p:nvSpPr>
          <p:cNvPr id="23555" name="Rectangle 3"/>
          <p:cNvSpPr>
            <a:spLocks noGrp="1" noChangeArrowheads="1"/>
          </p:cNvSpPr>
          <p:nvPr>
            <p:ph type="body" idx="1"/>
          </p:nvPr>
        </p:nvSpPr>
        <p:spPr/>
        <p:txBody>
          <a:bodyPr/>
          <a:lstStyle/>
          <a:p>
            <a:pPr marL="0" indent="0" eaLnBrk="1" hangingPunct="1">
              <a:lnSpc>
                <a:spcPct val="90000"/>
              </a:lnSpc>
              <a:buNone/>
            </a:pPr>
            <a:endParaRPr lang="en-GB" altLang="en-US" sz="2400" dirty="0" smtClean="0"/>
          </a:p>
          <a:p>
            <a:pPr marL="284163" indent="-284163" eaLnBrk="1" hangingPunct="1">
              <a:lnSpc>
                <a:spcPct val="90000"/>
              </a:lnSpc>
            </a:pPr>
            <a:r>
              <a:rPr lang="en-GB" altLang="en-US" sz="2400" dirty="0" smtClean="0"/>
              <a:t>To hold position you must constantly squeeze out more value for same cost</a:t>
            </a:r>
          </a:p>
          <a:p>
            <a:pPr marL="284163" indent="-284163" eaLnBrk="1" hangingPunct="1">
              <a:lnSpc>
                <a:spcPct val="90000"/>
              </a:lnSpc>
            </a:pPr>
            <a:endParaRPr lang="en-GB" altLang="en-US" sz="2400" dirty="0" smtClean="0"/>
          </a:p>
          <a:p>
            <a:pPr marL="284163" indent="-284163" eaLnBrk="1" hangingPunct="1">
              <a:lnSpc>
                <a:spcPct val="90000"/>
              </a:lnSpc>
            </a:pPr>
            <a:r>
              <a:rPr lang="en-GB" altLang="en-US" sz="2400" dirty="0" smtClean="0"/>
              <a:t>Ensure financial strength to stay the course</a:t>
            </a:r>
          </a:p>
          <a:p>
            <a:pPr marL="284163" indent="-284163" eaLnBrk="1" hangingPunct="1">
              <a:lnSpc>
                <a:spcPct val="90000"/>
              </a:lnSpc>
            </a:pPr>
            <a:endParaRPr lang="en-GB" altLang="en-US" sz="2400" dirty="0" smtClean="0"/>
          </a:p>
          <a:p>
            <a:pPr marL="284163" indent="-284163" eaLnBrk="1" hangingPunct="1">
              <a:lnSpc>
                <a:spcPct val="90000"/>
              </a:lnSpc>
            </a:pPr>
            <a:r>
              <a:rPr lang="en-GB" altLang="en-US" sz="2400" dirty="0" smtClean="0"/>
              <a:t>Avoid creating the perception of reduced “quality”</a:t>
            </a:r>
          </a:p>
        </p:txBody>
      </p:sp>
    </p:spTree>
    <p:extLst>
      <p:ext uri="{BB962C8B-B14F-4D97-AF65-F5344CB8AC3E}">
        <p14:creationId xmlns:p14="http://schemas.microsoft.com/office/powerpoint/2010/main" val="39508653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wipe(left)">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 calcmode="lin" valueType="num">
                                      <p:cBhvr additive="base">
                                        <p:cTn id="12"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3555">
                                            <p:txEl>
                                              <p:pRg st="3" end="3"/>
                                            </p:txEl>
                                          </p:spTgt>
                                        </p:tgtEl>
                                        <p:attrNameLst>
                                          <p:attrName>style.visibility</p:attrName>
                                        </p:attrNameLst>
                                      </p:cBhvr>
                                      <p:to>
                                        <p:strVal val="visible"/>
                                      </p:to>
                                    </p:set>
                                    <p:anim calcmode="lin" valueType="num">
                                      <p:cBhvr additive="base">
                                        <p:cTn id="18"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23555">
                                            <p:txEl>
                                              <p:pRg st="5" end="5"/>
                                            </p:txEl>
                                          </p:spTgt>
                                        </p:tgtEl>
                                        <p:attrNameLst>
                                          <p:attrName>style.visibility</p:attrName>
                                        </p:attrNameLst>
                                      </p:cBhvr>
                                      <p:to>
                                        <p:strVal val="visible"/>
                                      </p:to>
                                    </p:set>
                                    <p:anim calcmode="lin" valueType="num">
                                      <p:cBhvr additive="base">
                                        <p:cTn id="24"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GB" altLang="en-US" sz="3200" b="1" dirty="0" smtClean="0"/>
              <a:t>High Value – Added Services</a:t>
            </a:r>
          </a:p>
        </p:txBody>
      </p:sp>
      <p:sp>
        <p:nvSpPr>
          <p:cNvPr id="18435" name="Rectangle 3"/>
          <p:cNvSpPr>
            <a:spLocks noGrp="1" noChangeArrowheads="1"/>
          </p:cNvSpPr>
          <p:nvPr>
            <p:ph type="body" idx="1"/>
          </p:nvPr>
        </p:nvSpPr>
        <p:spPr>
          <a:xfrm>
            <a:off x="971550" y="2565400"/>
            <a:ext cx="7704138" cy="3665538"/>
          </a:xfrm>
        </p:spPr>
        <p:txBody>
          <a:bodyPr/>
          <a:lstStyle/>
          <a:p>
            <a:pPr eaLnBrk="1" hangingPunct="1">
              <a:buFont typeface="Arial" panose="020B0604020202020204" pitchFamily="34" charset="0"/>
              <a:buChar char="•"/>
              <a:defRPr/>
            </a:pPr>
            <a:r>
              <a:rPr lang="en-GB" altLang="en-US" sz="2000" dirty="0" smtClean="0"/>
              <a:t>Identify and recognise needs of the  decision maker</a:t>
            </a:r>
          </a:p>
          <a:p>
            <a:pPr eaLnBrk="1" hangingPunct="1">
              <a:buFont typeface="Arial" panose="020B0604020202020204" pitchFamily="34" charset="0"/>
              <a:buChar char="•"/>
              <a:defRPr/>
            </a:pPr>
            <a:endParaRPr lang="en-GB" altLang="en-US" sz="2000" dirty="0" smtClean="0"/>
          </a:p>
          <a:p>
            <a:pPr marL="284163" indent="-284163" eaLnBrk="1" hangingPunct="1">
              <a:defRPr/>
            </a:pPr>
            <a:r>
              <a:rPr lang="en-GB" altLang="en-US" sz="2000" dirty="0" smtClean="0"/>
              <a:t>Understand client’s needs</a:t>
            </a:r>
          </a:p>
          <a:p>
            <a:pPr marL="284163" indent="-284163" eaLnBrk="1" hangingPunct="1">
              <a:defRPr/>
            </a:pPr>
            <a:endParaRPr lang="en-GB" altLang="en-US" sz="2000" dirty="0" smtClean="0"/>
          </a:p>
          <a:p>
            <a:pPr marL="284163" indent="-284163" eaLnBrk="1" hangingPunct="1">
              <a:defRPr/>
            </a:pPr>
            <a:r>
              <a:rPr lang="en-GB" altLang="en-US" sz="2000" dirty="0" smtClean="0"/>
              <a:t>Nurture wisdom/experience within the firm</a:t>
            </a:r>
          </a:p>
          <a:p>
            <a:pPr marL="284163" indent="-284163" eaLnBrk="1" hangingPunct="1">
              <a:defRPr/>
            </a:pPr>
            <a:endParaRPr lang="en-GB" altLang="en-US" sz="2000" dirty="0" smtClean="0"/>
          </a:p>
          <a:p>
            <a:pPr marL="284163" indent="-284163" eaLnBrk="1" hangingPunct="1">
              <a:defRPr/>
            </a:pPr>
            <a:r>
              <a:rPr lang="en-GB" altLang="en-US" sz="2000" dirty="0" smtClean="0"/>
              <a:t>Ensure added value is </a:t>
            </a:r>
            <a:r>
              <a:rPr lang="en-GB" altLang="en-US" sz="2000" b="1" dirty="0" smtClean="0"/>
              <a:t>perceived</a:t>
            </a:r>
            <a:r>
              <a:rPr lang="en-GB" altLang="en-US" sz="2000" dirty="0" smtClean="0"/>
              <a:t> as valuable</a:t>
            </a:r>
          </a:p>
        </p:txBody>
      </p:sp>
      <p:sp>
        <p:nvSpPr>
          <p:cNvPr id="53252" name="Text Box 4"/>
          <p:cNvSpPr txBox="1">
            <a:spLocks noChangeArrowheads="1"/>
          </p:cNvSpPr>
          <p:nvPr/>
        </p:nvSpPr>
        <p:spPr bwMode="auto">
          <a:xfrm>
            <a:off x="539552" y="1447800"/>
            <a:ext cx="8425061"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2400" b="1" dirty="0">
                <a:solidFill>
                  <a:srgbClr val="000099"/>
                </a:solidFill>
                <a:cs typeface="Times New Roman" pitchFamily="18" charset="0"/>
              </a:rPr>
              <a:t>High value- added services – strategic impact on client – generally wisdom/experience driven</a:t>
            </a:r>
          </a:p>
        </p:txBody>
      </p:sp>
    </p:spTree>
    <p:extLst>
      <p:ext uri="{BB962C8B-B14F-4D97-AF65-F5344CB8AC3E}">
        <p14:creationId xmlns:p14="http://schemas.microsoft.com/office/powerpoint/2010/main" val="1595706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ipe(left)">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 calcmode="lin" valueType="num">
                                      <p:cBhvr additive="base">
                                        <p:cTn id="12"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8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8435">
                                            <p:txEl>
                                              <p:pRg st="2" end="2"/>
                                            </p:txEl>
                                          </p:spTgt>
                                        </p:tgtEl>
                                        <p:attrNameLst>
                                          <p:attrName>style.visibility</p:attrName>
                                        </p:attrNameLst>
                                      </p:cBhvr>
                                      <p:to>
                                        <p:strVal val="visible"/>
                                      </p:to>
                                    </p:set>
                                    <p:anim calcmode="lin" valueType="num">
                                      <p:cBhvr additive="base">
                                        <p:cTn id="18"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8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8435">
                                            <p:txEl>
                                              <p:pRg st="4" end="4"/>
                                            </p:txEl>
                                          </p:spTgt>
                                        </p:tgtEl>
                                        <p:attrNameLst>
                                          <p:attrName>style.visibility</p:attrName>
                                        </p:attrNameLst>
                                      </p:cBhvr>
                                      <p:to>
                                        <p:strVal val="visible"/>
                                      </p:to>
                                    </p:set>
                                    <p:anim calcmode="lin" valueType="num">
                                      <p:cBhvr additive="base">
                                        <p:cTn id="24"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84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8435">
                                            <p:txEl>
                                              <p:pRg st="6" end="6"/>
                                            </p:txEl>
                                          </p:spTgt>
                                        </p:tgtEl>
                                        <p:attrNameLst>
                                          <p:attrName>style.visibility</p:attrName>
                                        </p:attrNameLst>
                                      </p:cBhvr>
                                      <p:to>
                                        <p:strVal val="visible"/>
                                      </p:to>
                                    </p:set>
                                    <p:anim calcmode="lin" valueType="num">
                                      <p:cBhvr additive="base">
                                        <p:cTn id="30" dur="500" fill="hold"/>
                                        <p:tgtEl>
                                          <p:spTgt spid="18435">
                                            <p:txEl>
                                              <p:pRg st="6" end="6"/>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843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l" eaLnBrk="1" hangingPunct="1"/>
            <a:r>
              <a:rPr lang="en-GB" altLang="en-US" sz="3200" b="1" dirty="0" smtClean="0"/>
              <a:t>Moving to High Value Added Services</a:t>
            </a:r>
          </a:p>
        </p:txBody>
      </p:sp>
      <p:sp>
        <p:nvSpPr>
          <p:cNvPr id="19459" name="Rectangle 3"/>
          <p:cNvSpPr>
            <a:spLocks noGrp="1" noChangeArrowheads="1"/>
          </p:cNvSpPr>
          <p:nvPr>
            <p:ph type="body" idx="1"/>
          </p:nvPr>
        </p:nvSpPr>
        <p:spPr>
          <a:xfrm>
            <a:off x="457200" y="2019300"/>
            <a:ext cx="8229600" cy="4106863"/>
          </a:xfrm>
        </p:spPr>
        <p:txBody>
          <a:bodyPr>
            <a:normAutofit/>
          </a:bodyPr>
          <a:lstStyle/>
          <a:p>
            <a:pPr marL="284163" indent="-284163" eaLnBrk="1" hangingPunct="1"/>
            <a:r>
              <a:rPr lang="en-GB" altLang="en-US" sz="2400" b="1" dirty="0" smtClean="0"/>
              <a:t>Focus</a:t>
            </a:r>
            <a:r>
              <a:rPr lang="en-GB" altLang="en-US" sz="2400" dirty="0" smtClean="0"/>
              <a:t> on specific client types/work types</a:t>
            </a:r>
          </a:p>
          <a:p>
            <a:pPr marL="284163" indent="-284163" eaLnBrk="1" hangingPunct="1"/>
            <a:endParaRPr lang="en-GB" altLang="en-US" sz="2400" dirty="0" smtClean="0"/>
          </a:p>
          <a:p>
            <a:pPr marL="284163" indent="-284163" eaLnBrk="1" hangingPunct="1"/>
            <a:r>
              <a:rPr lang="en-GB" altLang="en-US" sz="2400" dirty="0" smtClean="0"/>
              <a:t>Seek market leadership in a few, cohesive segments</a:t>
            </a:r>
          </a:p>
          <a:p>
            <a:pPr marL="284163" indent="-284163" eaLnBrk="1" hangingPunct="1"/>
            <a:endParaRPr lang="en-GB" altLang="en-US" sz="2400" dirty="0" smtClean="0"/>
          </a:p>
          <a:p>
            <a:pPr marL="284163" indent="-284163" eaLnBrk="1" hangingPunct="1"/>
            <a:r>
              <a:rPr lang="en-GB" altLang="en-US" sz="2400" dirty="0" smtClean="0"/>
              <a:t>Understand how </a:t>
            </a:r>
            <a:r>
              <a:rPr lang="en-GB" altLang="en-US" sz="2400" b="1" dirty="0" smtClean="0"/>
              <a:t>brand</a:t>
            </a:r>
            <a:r>
              <a:rPr lang="en-GB" altLang="en-US" sz="2400" dirty="0" smtClean="0"/>
              <a:t> influences Client Perceived Added Value</a:t>
            </a:r>
            <a:r>
              <a:rPr lang="en-GB" altLang="en-US" sz="2400" dirty="0"/>
              <a:t> </a:t>
            </a:r>
            <a:r>
              <a:rPr lang="en-GB" altLang="en-US" sz="2400" dirty="0" smtClean="0"/>
              <a:t>- brand is about </a:t>
            </a:r>
            <a:r>
              <a:rPr lang="en-GB" altLang="en-US" sz="2400" b="1" dirty="0" smtClean="0"/>
              <a:t>differentiating</a:t>
            </a:r>
            <a:r>
              <a:rPr lang="en-GB" altLang="en-US" sz="2400" dirty="0" smtClean="0"/>
              <a:t> yourself</a:t>
            </a:r>
          </a:p>
        </p:txBody>
      </p:sp>
    </p:spTree>
    <p:extLst>
      <p:ext uri="{BB962C8B-B14F-4D97-AF65-F5344CB8AC3E}">
        <p14:creationId xmlns:p14="http://schemas.microsoft.com/office/powerpoint/2010/main" val="3536574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left)">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 calcmode="lin" valueType="num">
                                      <p:cBhvr additive="base">
                                        <p:cTn id="12"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9459">
                                            <p:txEl>
                                              <p:pRg st="2" end="2"/>
                                            </p:txEl>
                                          </p:spTgt>
                                        </p:tgtEl>
                                        <p:attrNameLst>
                                          <p:attrName>style.visibility</p:attrName>
                                        </p:attrNameLst>
                                      </p:cBhvr>
                                      <p:to>
                                        <p:strVal val="visible"/>
                                      </p:to>
                                    </p:set>
                                    <p:anim calcmode="lin" valueType="num">
                                      <p:cBhvr additive="base">
                                        <p:cTn id="18"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9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9459">
                                            <p:txEl>
                                              <p:pRg st="4" end="4"/>
                                            </p:txEl>
                                          </p:spTgt>
                                        </p:tgtEl>
                                        <p:attrNameLst>
                                          <p:attrName>style.visibility</p:attrName>
                                        </p:attrNameLst>
                                      </p:cBhvr>
                                      <p:to>
                                        <p:strVal val="visible"/>
                                      </p:to>
                                    </p:set>
                                    <p:anim calcmode="lin" valueType="num">
                                      <p:cBhvr additive="base">
                                        <p:cTn id="24"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945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706437" y="116633"/>
            <a:ext cx="8188325" cy="1224136"/>
          </a:xfrm>
        </p:spPr>
        <p:txBody>
          <a:bodyPr rtlCol="0">
            <a:normAutofit fontScale="90000"/>
          </a:bodyPr>
          <a:lstStyle/>
          <a:p>
            <a:pPr algn="l" eaLnBrk="1" fontAlgn="auto" hangingPunct="1">
              <a:spcAft>
                <a:spcPts val="0"/>
              </a:spcAft>
              <a:defRPr/>
            </a:pPr>
            <a:r>
              <a:rPr lang="en-GB" sz="3200" b="1" dirty="0" smtClean="0"/>
              <a:t>What kind of law firm do we want to be? </a:t>
            </a:r>
            <a:r>
              <a:rPr lang="en-GB" sz="2000" b="1" dirty="0"/>
              <a:t/>
            </a:r>
            <a:br>
              <a:rPr lang="en-GB" sz="2000" b="1" dirty="0"/>
            </a:br>
            <a:r>
              <a:rPr lang="en-GB" sz="1200" b="1" dirty="0"/>
              <a:t>                                                                        </a:t>
            </a:r>
            <a:r>
              <a:rPr lang="en-GB" sz="1200" b="1" i="1" dirty="0"/>
              <a:t/>
            </a:r>
            <a:br>
              <a:rPr lang="en-GB" sz="1200" b="1" i="1" dirty="0"/>
            </a:br>
            <a:r>
              <a:rPr lang="en-GB" sz="1200" b="1" i="1" dirty="0"/>
              <a:t>                                                                                              (</a:t>
            </a:r>
            <a:r>
              <a:rPr lang="en-GB" sz="1200" i="1" dirty="0"/>
              <a:t>Brown and Faulkner 1994, Long Range Planning)</a:t>
            </a:r>
            <a:r>
              <a:rPr lang="en-GB" sz="2000" b="1" i="1" dirty="0"/>
              <a:t/>
            </a:r>
            <a:br>
              <a:rPr lang="en-GB" sz="2000" b="1" i="1" dirty="0"/>
            </a:br>
            <a:endParaRPr lang="en-GB" sz="2000" b="1" i="1" dirty="0"/>
          </a:p>
        </p:txBody>
      </p:sp>
      <p:sp>
        <p:nvSpPr>
          <p:cNvPr id="54275" name="Line 3"/>
          <p:cNvSpPr>
            <a:spLocks noChangeShapeType="1"/>
          </p:cNvSpPr>
          <p:nvPr/>
        </p:nvSpPr>
        <p:spPr bwMode="auto">
          <a:xfrm>
            <a:off x="2754313" y="1760538"/>
            <a:ext cx="0" cy="3657600"/>
          </a:xfrm>
          <a:prstGeom prst="line">
            <a:avLst/>
          </a:prstGeom>
          <a:noFill/>
          <a:ln w="9525">
            <a:solidFill>
              <a:srgbClr val="000099"/>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54276" name="Line 4"/>
          <p:cNvSpPr>
            <a:spLocks noChangeShapeType="1"/>
          </p:cNvSpPr>
          <p:nvPr/>
        </p:nvSpPr>
        <p:spPr bwMode="auto">
          <a:xfrm>
            <a:off x="2743200" y="5334000"/>
            <a:ext cx="4800600" cy="0"/>
          </a:xfrm>
          <a:prstGeom prst="line">
            <a:avLst/>
          </a:prstGeom>
          <a:noFill/>
          <a:ln w="9525">
            <a:solidFill>
              <a:srgbClr val="000099"/>
            </a:solidFill>
            <a:round/>
            <a:headEnd/>
            <a:tailEnd/>
          </a:ln>
          <a:extLst>
            <a:ext uri="{909E8E84-426E-40DD-AFC4-6F175D3DCCD1}">
              <a14:hiddenFill xmlns:a14="http://schemas.microsoft.com/office/drawing/2010/main">
                <a:noFill/>
              </a14:hiddenFill>
            </a:ext>
          </a:extLst>
        </p:spPr>
        <p:txBody>
          <a:bodyPr/>
          <a:lstStyle/>
          <a:p>
            <a:endParaRPr lang="en-GB" dirty="0"/>
          </a:p>
        </p:txBody>
      </p:sp>
      <p:sp>
        <p:nvSpPr>
          <p:cNvPr id="54277" name="Text Box 5"/>
          <p:cNvSpPr txBox="1">
            <a:spLocks noChangeArrowheads="1"/>
          </p:cNvSpPr>
          <p:nvPr/>
        </p:nvSpPr>
        <p:spPr bwMode="auto">
          <a:xfrm>
            <a:off x="539750" y="2606675"/>
            <a:ext cx="38576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chemeClr val="hlink"/>
                </a:solidFill>
                <a:latin typeface="Calibri" pitchFamily="34" charset="0"/>
                <a:cs typeface="Times New Roman" pitchFamily="18" charset="0"/>
              </a:rPr>
              <a:t>Client </a:t>
            </a:r>
          </a:p>
          <a:p>
            <a:pPr eaLnBrk="1" hangingPunct="1">
              <a:spcBef>
                <a:spcPct val="50000"/>
              </a:spcBef>
              <a:buFontTx/>
              <a:buNone/>
            </a:pPr>
            <a:r>
              <a:rPr lang="en-GB" altLang="en-US" sz="1800" i="1" dirty="0">
                <a:solidFill>
                  <a:schemeClr val="hlink"/>
                </a:solidFill>
                <a:latin typeface="Calibri" pitchFamily="34" charset="0"/>
                <a:cs typeface="Times New Roman" pitchFamily="18" charset="0"/>
              </a:rPr>
              <a:t>Perceived</a:t>
            </a:r>
          </a:p>
          <a:p>
            <a:pPr eaLnBrk="1" hangingPunct="1">
              <a:spcBef>
                <a:spcPct val="50000"/>
              </a:spcBef>
              <a:buFontTx/>
              <a:buNone/>
            </a:pPr>
            <a:r>
              <a:rPr lang="en-GB" altLang="en-US" sz="1800" dirty="0">
                <a:solidFill>
                  <a:schemeClr val="hlink"/>
                </a:solidFill>
                <a:latin typeface="Calibri" pitchFamily="34" charset="0"/>
                <a:cs typeface="Times New Roman" pitchFamily="18" charset="0"/>
              </a:rPr>
              <a:t>Added </a:t>
            </a:r>
          </a:p>
          <a:p>
            <a:pPr eaLnBrk="1" hangingPunct="1">
              <a:spcBef>
                <a:spcPct val="50000"/>
              </a:spcBef>
              <a:buFontTx/>
              <a:buNone/>
            </a:pPr>
            <a:r>
              <a:rPr lang="en-GB" altLang="en-US" sz="1800" dirty="0">
                <a:solidFill>
                  <a:schemeClr val="hlink"/>
                </a:solidFill>
                <a:latin typeface="Calibri" pitchFamily="34" charset="0"/>
                <a:cs typeface="Times New Roman" pitchFamily="18" charset="0"/>
              </a:rPr>
              <a:t>Value</a:t>
            </a:r>
          </a:p>
        </p:txBody>
      </p:sp>
      <p:sp>
        <p:nvSpPr>
          <p:cNvPr id="54278" name="Text Box 6"/>
          <p:cNvSpPr txBox="1">
            <a:spLocks noChangeArrowheads="1"/>
          </p:cNvSpPr>
          <p:nvPr/>
        </p:nvSpPr>
        <p:spPr bwMode="auto">
          <a:xfrm>
            <a:off x="4211638" y="5867400"/>
            <a:ext cx="26654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chemeClr val="hlink"/>
                </a:solidFill>
                <a:latin typeface="Calibri" pitchFamily="34" charset="0"/>
                <a:cs typeface="Times New Roman" pitchFamily="18" charset="0"/>
              </a:rPr>
              <a:t>Client </a:t>
            </a:r>
            <a:r>
              <a:rPr lang="en-GB" altLang="en-US" sz="1800" i="1" dirty="0">
                <a:solidFill>
                  <a:schemeClr val="hlink"/>
                </a:solidFill>
                <a:latin typeface="Calibri" pitchFamily="34" charset="0"/>
                <a:cs typeface="Times New Roman" pitchFamily="18" charset="0"/>
              </a:rPr>
              <a:t>Perceived</a:t>
            </a:r>
            <a:r>
              <a:rPr lang="en-GB" altLang="en-US" sz="1800" dirty="0">
                <a:solidFill>
                  <a:schemeClr val="hlink"/>
                </a:solidFill>
                <a:latin typeface="Calibri" pitchFamily="34" charset="0"/>
                <a:cs typeface="Times New Roman" pitchFamily="18" charset="0"/>
              </a:rPr>
              <a:t> Cost</a:t>
            </a:r>
          </a:p>
        </p:txBody>
      </p:sp>
      <p:sp>
        <p:nvSpPr>
          <p:cNvPr id="54279" name="Text Box 7"/>
          <p:cNvSpPr txBox="1">
            <a:spLocks noChangeArrowheads="1"/>
          </p:cNvSpPr>
          <p:nvPr/>
        </p:nvSpPr>
        <p:spPr bwMode="auto">
          <a:xfrm>
            <a:off x="2068830" y="1600199"/>
            <a:ext cx="6743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High</a:t>
            </a:r>
          </a:p>
        </p:txBody>
      </p:sp>
      <p:sp>
        <p:nvSpPr>
          <p:cNvPr id="54280" name="Text Box 8"/>
          <p:cNvSpPr txBox="1">
            <a:spLocks noChangeArrowheads="1"/>
          </p:cNvSpPr>
          <p:nvPr/>
        </p:nvSpPr>
        <p:spPr bwMode="auto">
          <a:xfrm>
            <a:off x="6934200" y="53340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High</a:t>
            </a:r>
          </a:p>
        </p:txBody>
      </p:sp>
      <p:sp>
        <p:nvSpPr>
          <p:cNvPr id="54281" name="Text Box 9"/>
          <p:cNvSpPr txBox="1">
            <a:spLocks noChangeArrowheads="1"/>
          </p:cNvSpPr>
          <p:nvPr/>
        </p:nvSpPr>
        <p:spPr bwMode="auto">
          <a:xfrm>
            <a:off x="2743200" y="53340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Low</a:t>
            </a:r>
          </a:p>
        </p:txBody>
      </p:sp>
      <p:sp>
        <p:nvSpPr>
          <p:cNvPr id="54282" name="Text Box 10"/>
          <p:cNvSpPr txBox="1">
            <a:spLocks noChangeArrowheads="1"/>
          </p:cNvSpPr>
          <p:nvPr/>
        </p:nvSpPr>
        <p:spPr bwMode="auto">
          <a:xfrm>
            <a:off x="2181225" y="4905375"/>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Low</a:t>
            </a:r>
          </a:p>
        </p:txBody>
      </p:sp>
      <p:sp>
        <p:nvSpPr>
          <p:cNvPr id="54283" name="Text Box 11"/>
          <p:cNvSpPr txBox="1">
            <a:spLocks noChangeArrowheads="1"/>
          </p:cNvSpPr>
          <p:nvPr/>
        </p:nvSpPr>
        <p:spPr bwMode="auto">
          <a:xfrm>
            <a:off x="2133600" y="32766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Ave</a:t>
            </a:r>
          </a:p>
        </p:txBody>
      </p:sp>
      <p:sp>
        <p:nvSpPr>
          <p:cNvPr id="54284" name="Text Box 12"/>
          <p:cNvSpPr txBox="1">
            <a:spLocks noChangeArrowheads="1"/>
          </p:cNvSpPr>
          <p:nvPr/>
        </p:nvSpPr>
        <p:spPr bwMode="auto">
          <a:xfrm>
            <a:off x="4876800" y="53340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1800" dirty="0">
                <a:solidFill>
                  <a:srgbClr val="000099"/>
                </a:solidFill>
                <a:latin typeface="Calibri" pitchFamily="34" charset="0"/>
                <a:cs typeface="Times New Roman" pitchFamily="18" charset="0"/>
              </a:rPr>
              <a:t>Ave</a:t>
            </a:r>
          </a:p>
        </p:txBody>
      </p:sp>
      <p:sp>
        <p:nvSpPr>
          <p:cNvPr id="54285" name="Line 13"/>
          <p:cNvSpPr>
            <a:spLocks noChangeShapeType="1"/>
          </p:cNvSpPr>
          <p:nvPr/>
        </p:nvSpPr>
        <p:spPr bwMode="auto">
          <a:xfrm>
            <a:off x="5029200" y="3886200"/>
            <a:ext cx="0" cy="1258888"/>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86" name="Line 14"/>
          <p:cNvSpPr>
            <a:spLocks noChangeShapeType="1"/>
          </p:cNvSpPr>
          <p:nvPr/>
        </p:nvSpPr>
        <p:spPr bwMode="auto">
          <a:xfrm>
            <a:off x="5494338" y="3429000"/>
            <a:ext cx="1258887" cy="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87" name="Line 15"/>
          <p:cNvSpPr>
            <a:spLocks noChangeShapeType="1"/>
          </p:cNvSpPr>
          <p:nvPr/>
        </p:nvSpPr>
        <p:spPr bwMode="auto">
          <a:xfrm flipV="1">
            <a:off x="5003800" y="1628775"/>
            <a:ext cx="0" cy="1258888"/>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88" name="Line 16"/>
          <p:cNvSpPr>
            <a:spLocks noChangeShapeType="1"/>
          </p:cNvSpPr>
          <p:nvPr/>
        </p:nvSpPr>
        <p:spPr bwMode="auto">
          <a:xfrm flipH="1">
            <a:off x="3132138" y="3429000"/>
            <a:ext cx="1258887" cy="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89" name="Line 17"/>
          <p:cNvSpPr>
            <a:spLocks noChangeShapeType="1"/>
          </p:cNvSpPr>
          <p:nvPr/>
        </p:nvSpPr>
        <p:spPr bwMode="auto">
          <a:xfrm flipH="1">
            <a:off x="3581400" y="3810000"/>
            <a:ext cx="990600" cy="99060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90" name="Line 18"/>
          <p:cNvSpPr>
            <a:spLocks noChangeShapeType="1"/>
          </p:cNvSpPr>
          <p:nvPr/>
        </p:nvSpPr>
        <p:spPr bwMode="auto">
          <a:xfrm flipH="1" flipV="1">
            <a:off x="3657600" y="2209800"/>
            <a:ext cx="914400" cy="91440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91" name="Line 19"/>
          <p:cNvSpPr>
            <a:spLocks noChangeShapeType="1"/>
          </p:cNvSpPr>
          <p:nvPr/>
        </p:nvSpPr>
        <p:spPr bwMode="auto">
          <a:xfrm flipV="1">
            <a:off x="5410200" y="2133600"/>
            <a:ext cx="914400" cy="914400"/>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endParaRPr lang="en-GB" dirty="0"/>
          </a:p>
        </p:txBody>
      </p:sp>
      <p:sp>
        <p:nvSpPr>
          <p:cNvPr id="54292" name="Text Box 20"/>
          <p:cNvSpPr txBox="1">
            <a:spLocks noChangeArrowheads="1"/>
          </p:cNvSpPr>
          <p:nvPr/>
        </p:nvSpPr>
        <p:spPr bwMode="auto">
          <a:xfrm>
            <a:off x="4800600" y="32004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2400" dirty="0">
                <a:solidFill>
                  <a:srgbClr val="000099"/>
                </a:solidFill>
                <a:latin typeface="Times New Roman" pitchFamily="18" charset="0"/>
                <a:cs typeface="Times New Roman" pitchFamily="18" charset="0"/>
              </a:rPr>
              <a:t>X</a:t>
            </a:r>
          </a:p>
        </p:txBody>
      </p:sp>
      <p:sp>
        <p:nvSpPr>
          <p:cNvPr id="54293" name="Text Box 21"/>
          <p:cNvSpPr txBox="1">
            <a:spLocks noChangeArrowheads="1"/>
          </p:cNvSpPr>
          <p:nvPr/>
        </p:nvSpPr>
        <p:spPr bwMode="auto">
          <a:xfrm>
            <a:off x="5486400" y="3886200"/>
            <a:ext cx="1295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GB" altLang="en-US" sz="2400" dirty="0">
                <a:solidFill>
                  <a:srgbClr val="000099"/>
                </a:solidFill>
                <a:latin typeface="Calibri" pitchFamily="34" charset="0"/>
                <a:cs typeface="Times New Roman" pitchFamily="18" charset="0"/>
              </a:rPr>
              <a:t>Suicide Zone</a:t>
            </a:r>
          </a:p>
        </p:txBody>
      </p:sp>
      <p:sp>
        <p:nvSpPr>
          <p:cNvPr id="2" name="Rectangle 1"/>
          <p:cNvSpPr/>
          <p:nvPr/>
        </p:nvSpPr>
        <p:spPr>
          <a:xfrm>
            <a:off x="6383338" y="1500188"/>
            <a:ext cx="1160462" cy="12668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3" name="Rectangle 2"/>
          <p:cNvSpPr/>
          <p:nvPr/>
        </p:nvSpPr>
        <p:spPr>
          <a:xfrm>
            <a:off x="6781800" y="1752918"/>
            <a:ext cx="762000" cy="100647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b="1" dirty="0"/>
              <a:t>High value added</a:t>
            </a:r>
          </a:p>
        </p:txBody>
      </p:sp>
      <p:sp>
        <p:nvSpPr>
          <p:cNvPr id="24" name="Rectangle 23"/>
          <p:cNvSpPr/>
          <p:nvPr/>
        </p:nvSpPr>
        <p:spPr>
          <a:xfrm>
            <a:off x="2754313" y="1760538"/>
            <a:ext cx="827087" cy="100647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b="1" dirty="0"/>
              <a:t>Low value added</a:t>
            </a:r>
          </a:p>
        </p:txBody>
      </p:sp>
    </p:spTree>
    <p:extLst>
      <p:ext uri="{BB962C8B-B14F-4D97-AF65-F5344CB8AC3E}">
        <p14:creationId xmlns:p14="http://schemas.microsoft.com/office/powerpoint/2010/main" val="3795260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t>To meet these challenges - </a:t>
            </a:r>
            <a:endParaRPr lang="en-GB" sz="3200" b="1" dirty="0"/>
          </a:p>
        </p:txBody>
      </p:sp>
      <p:sp>
        <p:nvSpPr>
          <p:cNvPr id="3" name="Content Placeholder 2"/>
          <p:cNvSpPr>
            <a:spLocks noGrp="1"/>
          </p:cNvSpPr>
          <p:nvPr>
            <p:ph idx="1"/>
          </p:nvPr>
        </p:nvSpPr>
        <p:spPr/>
        <p:txBody>
          <a:bodyPr/>
          <a:lstStyle/>
          <a:p>
            <a:pPr marL="0" indent="0">
              <a:buNone/>
            </a:pPr>
            <a:r>
              <a:rPr lang="en-GB" altLang="en-US" sz="2000" dirty="0" smtClean="0">
                <a:latin typeface="Arial" pitchFamily="34" charset="0"/>
              </a:rPr>
              <a:t>A law firm will need to develop  -</a:t>
            </a:r>
          </a:p>
          <a:p>
            <a:endParaRPr lang="en-GB" altLang="en-US" sz="2000" dirty="0">
              <a:latin typeface="Arial" pitchFamily="34" charset="0"/>
            </a:endParaRPr>
          </a:p>
          <a:p>
            <a:r>
              <a:rPr lang="en-GB" altLang="en-US" sz="2000" dirty="0" smtClean="0">
                <a:latin typeface="Arial" pitchFamily="34" charset="0"/>
              </a:rPr>
              <a:t>‘</a:t>
            </a:r>
            <a:r>
              <a:rPr lang="en-GB" altLang="en-US" sz="2000" dirty="0">
                <a:latin typeface="Arial" pitchFamily="34" charset="0"/>
              </a:rPr>
              <a:t>A realistic plan or course of action </a:t>
            </a:r>
            <a:r>
              <a:rPr lang="en-GB" altLang="en-US" sz="2000" b="1" dirty="0">
                <a:latin typeface="Arial" pitchFamily="34" charset="0"/>
              </a:rPr>
              <a:t>to gain competitive advantage</a:t>
            </a:r>
            <a:r>
              <a:rPr lang="en-GB" altLang="en-US" sz="2000" dirty="0">
                <a:latin typeface="Arial" pitchFamily="34" charset="0"/>
              </a:rPr>
              <a:t>; </a:t>
            </a:r>
          </a:p>
          <a:p>
            <a:endParaRPr lang="en-GB" altLang="en-US" sz="2000" dirty="0">
              <a:latin typeface="Arial" pitchFamily="34" charset="0"/>
            </a:endParaRPr>
          </a:p>
          <a:p>
            <a:r>
              <a:rPr lang="en-GB" altLang="en-US" sz="2000" dirty="0">
                <a:latin typeface="Arial" pitchFamily="34" charset="0"/>
              </a:rPr>
              <a:t>Which has clear and achievable objectives; and</a:t>
            </a:r>
          </a:p>
          <a:p>
            <a:endParaRPr lang="en-GB" altLang="en-US" sz="2000" dirty="0">
              <a:latin typeface="Arial" pitchFamily="34" charset="0"/>
            </a:endParaRPr>
          </a:p>
          <a:p>
            <a:r>
              <a:rPr lang="en-GB" altLang="en-US" sz="2000" dirty="0">
                <a:latin typeface="Arial" pitchFamily="34" charset="0"/>
              </a:rPr>
              <a:t>Uses available (but scarce) resources (existing or to be generated)  </a:t>
            </a:r>
          </a:p>
          <a:p>
            <a:endParaRPr lang="en-GB" dirty="0"/>
          </a:p>
        </p:txBody>
      </p:sp>
    </p:spTree>
    <p:extLst>
      <p:ext uri="{BB962C8B-B14F-4D97-AF65-F5344CB8AC3E}">
        <p14:creationId xmlns:p14="http://schemas.microsoft.com/office/powerpoint/2010/main" val="3871345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type="title"/>
          </p:nvPr>
        </p:nvSpPr>
        <p:spPr/>
        <p:txBody>
          <a:bodyPr>
            <a:normAutofit/>
          </a:bodyPr>
          <a:lstStyle/>
          <a:p>
            <a:pPr algn="l" eaLnBrk="1" hangingPunct="1"/>
            <a:r>
              <a:rPr lang="en-GB" altLang="en-US" sz="2400" dirty="0" smtClean="0"/>
              <a:t>Strategy is about how to develop a </a:t>
            </a:r>
            <a:r>
              <a:rPr lang="en-GB" altLang="en-US" sz="2400" b="1" dirty="0" smtClean="0"/>
              <a:t>realistic vision</a:t>
            </a:r>
            <a:r>
              <a:rPr lang="en-GB" altLang="en-US" sz="2400" dirty="0" smtClean="0"/>
              <a:t> of the kind of </a:t>
            </a:r>
            <a:br>
              <a:rPr lang="en-GB" altLang="en-US" sz="2400" dirty="0" smtClean="0"/>
            </a:br>
            <a:r>
              <a:rPr lang="en-GB" altLang="en-US" sz="2400" dirty="0" smtClean="0"/>
              <a:t>law firm you want to be</a:t>
            </a:r>
          </a:p>
        </p:txBody>
      </p:sp>
      <p:sp>
        <p:nvSpPr>
          <p:cNvPr id="4" name="Content Placeholder 3"/>
          <p:cNvSpPr>
            <a:spLocks noGrp="1"/>
          </p:cNvSpPr>
          <p:nvPr>
            <p:ph sz="half" idx="1"/>
          </p:nvPr>
        </p:nvSpPr>
        <p:spPr/>
        <p:txBody>
          <a:bodyPr/>
          <a:lstStyle/>
          <a:p>
            <a:pPr>
              <a:buFont typeface="Wingdings" pitchFamily="2" charset="2"/>
              <a:buNone/>
            </a:pPr>
            <a:r>
              <a:rPr lang="en-GB" sz="2000" b="1" dirty="0" smtClean="0"/>
              <a:t>Have you developed a vision </a:t>
            </a:r>
            <a:r>
              <a:rPr lang="en-GB" sz="2000" b="1" dirty="0"/>
              <a:t>for </a:t>
            </a:r>
            <a:endParaRPr lang="en-GB" sz="2000" b="1" dirty="0" smtClean="0"/>
          </a:p>
          <a:p>
            <a:pPr>
              <a:buFont typeface="Wingdings" pitchFamily="2" charset="2"/>
              <a:buNone/>
            </a:pPr>
            <a:r>
              <a:rPr lang="en-GB" sz="2000" b="1" dirty="0" smtClean="0"/>
              <a:t>your firm</a:t>
            </a:r>
            <a:r>
              <a:rPr lang="en-GB" sz="2000" dirty="0"/>
              <a:t> </a:t>
            </a:r>
            <a:r>
              <a:rPr lang="en-GB" sz="2000" b="1" dirty="0" smtClean="0"/>
              <a:t>t</a:t>
            </a:r>
            <a:r>
              <a:rPr lang="en-GB" sz="2000" b="1" dirty="0" smtClean="0">
                <a:cs typeface="Calibri" pitchFamily="34" charset="0"/>
              </a:rPr>
              <a:t>o </a:t>
            </a:r>
            <a:r>
              <a:rPr lang="en-GB" sz="2000" b="1" dirty="0">
                <a:cs typeface="Calibri" pitchFamily="34" charset="0"/>
              </a:rPr>
              <a:t>build a law firm which </a:t>
            </a:r>
            <a:endParaRPr lang="en-GB" sz="2000" b="1" dirty="0" smtClean="0">
              <a:cs typeface="Calibri" pitchFamily="34" charset="0"/>
            </a:endParaRPr>
          </a:p>
          <a:p>
            <a:pPr>
              <a:buFont typeface="Wingdings" pitchFamily="2" charset="2"/>
              <a:buNone/>
            </a:pPr>
            <a:r>
              <a:rPr lang="en-GB" sz="2000" b="1" dirty="0" smtClean="0">
                <a:cs typeface="Calibri" pitchFamily="34" charset="0"/>
              </a:rPr>
              <a:t>can </a:t>
            </a:r>
            <a:r>
              <a:rPr lang="en-GB" sz="2000" b="1" dirty="0">
                <a:cs typeface="Calibri" pitchFamily="34" charset="0"/>
              </a:rPr>
              <a:t>begin </a:t>
            </a:r>
            <a:r>
              <a:rPr lang="en-GB" sz="2000" b="1" dirty="0" smtClean="0">
                <a:cs typeface="Calibri" pitchFamily="34" charset="0"/>
              </a:rPr>
              <a:t>to </a:t>
            </a:r>
            <a:r>
              <a:rPr lang="en-GB" sz="2000" b="1" dirty="0">
                <a:cs typeface="Calibri" pitchFamily="34" charset="0"/>
              </a:rPr>
              <a:t>compete with </a:t>
            </a:r>
            <a:r>
              <a:rPr lang="en-GB" sz="2000" b="1" dirty="0" smtClean="0">
                <a:cs typeface="Calibri" pitchFamily="34" charset="0"/>
              </a:rPr>
              <a:t>larger,</a:t>
            </a:r>
          </a:p>
          <a:p>
            <a:pPr>
              <a:buFont typeface="Wingdings" pitchFamily="2" charset="2"/>
              <a:buNone/>
            </a:pPr>
            <a:r>
              <a:rPr lang="en-GB" sz="2000" b="1" dirty="0" smtClean="0">
                <a:cs typeface="Calibri" pitchFamily="34" charset="0"/>
              </a:rPr>
              <a:t>more developed and better </a:t>
            </a:r>
          </a:p>
          <a:p>
            <a:pPr>
              <a:buFont typeface="Wingdings" pitchFamily="2" charset="2"/>
              <a:buNone/>
            </a:pPr>
            <a:r>
              <a:rPr lang="en-GB" sz="2000" b="1" dirty="0" smtClean="0">
                <a:cs typeface="Calibri" pitchFamily="34" charset="0"/>
              </a:rPr>
              <a:t>resourced firms to gain </a:t>
            </a:r>
            <a:endParaRPr lang="en-GB" sz="2000" b="1" dirty="0">
              <a:cs typeface="Calibri" pitchFamily="34" charset="0"/>
            </a:endParaRPr>
          </a:p>
          <a:p>
            <a:pPr>
              <a:buFont typeface="Wingdings" pitchFamily="2" charset="2"/>
              <a:buNone/>
            </a:pPr>
            <a:r>
              <a:rPr lang="en-GB" sz="2000" b="1" dirty="0" smtClean="0">
                <a:cs typeface="Calibri" pitchFamily="34" charset="0"/>
              </a:rPr>
              <a:t>competitive advantage </a:t>
            </a:r>
            <a:r>
              <a:rPr lang="en-GB" sz="2000" b="1" dirty="0">
                <a:cs typeface="Calibri" pitchFamily="34" charset="0"/>
              </a:rPr>
              <a:t>and </a:t>
            </a:r>
            <a:endParaRPr lang="en-GB" sz="2000" b="1" dirty="0" smtClean="0">
              <a:cs typeface="Calibri" pitchFamily="34" charset="0"/>
            </a:endParaRPr>
          </a:p>
          <a:p>
            <a:pPr>
              <a:buFont typeface="Wingdings" pitchFamily="2" charset="2"/>
              <a:buNone/>
            </a:pPr>
            <a:r>
              <a:rPr lang="en-GB" sz="2000" b="1" dirty="0" smtClean="0">
                <a:cs typeface="Calibri" pitchFamily="34" charset="0"/>
              </a:rPr>
              <a:t>profitability</a:t>
            </a:r>
            <a:r>
              <a:rPr lang="en-GB" sz="2000" b="1" dirty="0">
                <a:cs typeface="Calibri" pitchFamily="34" charset="0"/>
              </a:rPr>
              <a:t>? </a:t>
            </a:r>
            <a:endParaRPr lang="en-US" sz="2000" b="1" dirty="0">
              <a:cs typeface="Calibri" pitchFamily="34" charset="0"/>
            </a:endParaRPr>
          </a:p>
          <a:p>
            <a:endParaRPr lang="en-GB" dirty="0"/>
          </a:p>
        </p:txBody>
      </p:sp>
      <p:sp>
        <p:nvSpPr>
          <p:cNvPr id="6" name="Content Placeholder 5"/>
          <p:cNvSpPr>
            <a:spLocks noGrp="1"/>
          </p:cNvSpPr>
          <p:nvPr>
            <p:ph sz="half" idx="2"/>
          </p:nvPr>
        </p:nvSpPr>
        <p:spPr/>
        <p:txBody>
          <a:bodyPr/>
          <a:lstStyle/>
          <a:p>
            <a:endParaRPr lang="en-GB" dirty="0"/>
          </a:p>
        </p:txBody>
      </p:sp>
      <p:sp>
        <p:nvSpPr>
          <p:cNvPr id="5" name="Footer Placeholder 4"/>
          <p:cNvSpPr>
            <a:spLocks noGrp="1"/>
          </p:cNvSpPr>
          <p:nvPr>
            <p:ph type="ftr" sz="quarter" idx="11"/>
          </p:nvPr>
        </p:nvSpPr>
        <p:spPr>
          <a:xfrm>
            <a:off x="3131840" y="6381328"/>
            <a:ext cx="2895600" cy="365125"/>
          </a:xfrm>
        </p:spPr>
        <p:txBody>
          <a:bodyPr/>
          <a:lstStyle/>
          <a:p>
            <a:pPr>
              <a:defRPr/>
            </a:pPr>
            <a:r>
              <a:rPr lang="en-US" altLang="en-US" dirty="0"/>
              <a:t>PETER SCOTT CONSULTING</a:t>
            </a:r>
          </a:p>
        </p:txBody>
      </p:sp>
      <p:pic>
        <p:nvPicPr>
          <p:cNvPr id="1026" name="Picture 2" descr="C:\Users\Peter\AppData\Local\Microsoft\Windows\Temporary Internet Files\Content.IE5\ORKN443K\MP90044247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628800"/>
            <a:ext cx="3888432" cy="4505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103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dirty="0"/>
              <a:t>PETER SCOTT CONSULTING</a:t>
            </a:r>
          </a:p>
        </p:txBody>
      </p:sp>
      <p:sp>
        <p:nvSpPr>
          <p:cNvPr id="15363" name="Rectangle 2"/>
          <p:cNvSpPr>
            <a:spLocks noGrp="1" noChangeArrowheads="1"/>
          </p:cNvSpPr>
          <p:nvPr>
            <p:ph type="title"/>
          </p:nvPr>
        </p:nvSpPr>
        <p:spPr/>
        <p:txBody>
          <a:bodyPr>
            <a:normAutofit/>
          </a:bodyPr>
          <a:lstStyle/>
          <a:p>
            <a:pPr algn="l" eaLnBrk="1" hangingPunct="1"/>
            <a:r>
              <a:rPr lang="en-GB" altLang="en-US" sz="3600" dirty="0" smtClean="0"/>
              <a:t>Strategy is about forward planning</a:t>
            </a:r>
            <a:endParaRPr lang="en-US" altLang="en-US" sz="3600" b="1" dirty="0" smtClean="0"/>
          </a:p>
        </p:txBody>
      </p:sp>
      <p:sp>
        <p:nvSpPr>
          <p:cNvPr id="15364" name="Rectangle 3"/>
          <p:cNvSpPr>
            <a:spLocks noGrp="1" noChangeArrowheads="1"/>
          </p:cNvSpPr>
          <p:nvPr>
            <p:ph type="body" idx="1"/>
          </p:nvPr>
        </p:nvSpPr>
        <p:spPr/>
        <p:txBody>
          <a:bodyPr/>
          <a:lstStyle/>
          <a:p>
            <a:pPr marL="0" indent="0">
              <a:buNone/>
            </a:pPr>
            <a:r>
              <a:rPr lang="en-GB" altLang="en-US" sz="2800" dirty="0" smtClean="0"/>
              <a:t>Focus </a:t>
            </a:r>
            <a:r>
              <a:rPr lang="en-GB" altLang="en-US" sz="2800" dirty="0"/>
              <a:t>on the </a:t>
            </a:r>
            <a:r>
              <a:rPr lang="en-GB" altLang="en-US" sz="2800" b="1" dirty="0"/>
              <a:t>BIG ISSUES</a:t>
            </a:r>
            <a:endParaRPr lang="en-GB" altLang="en-US" sz="2800" dirty="0" smtClean="0"/>
          </a:p>
          <a:p>
            <a:pPr eaLnBrk="1" hangingPunct="1"/>
            <a:endParaRPr lang="en-GB" altLang="en-US" sz="2800" dirty="0"/>
          </a:p>
          <a:p>
            <a:pPr eaLnBrk="1" hangingPunct="1"/>
            <a:r>
              <a:rPr lang="en-GB" altLang="en-US" sz="2800" dirty="0" smtClean="0"/>
              <a:t>The kind of firm you want to be</a:t>
            </a:r>
          </a:p>
          <a:p>
            <a:pPr eaLnBrk="1" hangingPunct="1"/>
            <a:r>
              <a:rPr lang="en-GB" altLang="en-US" sz="2800" dirty="0" smtClean="0"/>
              <a:t>Your clients</a:t>
            </a:r>
          </a:p>
          <a:p>
            <a:pPr eaLnBrk="1" hangingPunct="1"/>
            <a:r>
              <a:rPr lang="en-GB" altLang="en-US" sz="2800" dirty="0" smtClean="0"/>
              <a:t>Your people</a:t>
            </a:r>
          </a:p>
          <a:p>
            <a:pPr eaLnBrk="1" hangingPunct="1"/>
            <a:r>
              <a:rPr lang="en-US" altLang="en-US" sz="2800" dirty="0" smtClean="0"/>
              <a:t>Resource</a:t>
            </a:r>
          </a:p>
        </p:txBody>
      </p:sp>
    </p:spTree>
    <p:extLst>
      <p:ext uri="{BB962C8B-B14F-4D97-AF65-F5344CB8AC3E}">
        <p14:creationId xmlns:p14="http://schemas.microsoft.com/office/powerpoint/2010/main" val="4068763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dirty="0"/>
              <a:t>PETER SCOTT CONSULTING</a:t>
            </a:r>
          </a:p>
        </p:txBody>
      </p:sp>
      <p:sp>
        <p:nvSpPr>
          <p:cNvPr id="16387" name="Rectangle 2"/>
          <p:cNvSpPr>
            <a:spLocks noGrp="1" noChangeArrowheads="1"/>
          </p:cNvSpPr>
          <p:nvPr>
            <p:ph type="title"/>
          </p:nvPr>
        </p:nvSpPr>
        <p:spPr/>
        <p:txBody>
          <a:bodyPr/>
          <a:lstStyle/>
          <a:p>
            <a:pPr algn="l" eaLnBrk="1" hangingPunct="1"/>
            <a:r>
              <a:rPr lang="en-US" altLang="en-US" sz="3600" b="1" dirty="0" smtClean="0"/>
              <a:t>BIG ISSUES?</a:t>
            </a:r>
          </a:p>
        </p:txBody>
      </p:sp>
      <p:sp>
        <p:nvSpPr>
          <p:cNvPr id="16388" name="Rectangle 3"/>
          <p:cNvSpPr>
            <a:spLocks noGrp="1" noChangeArrowheads="1"/>
          </p:cNvSpPr>
          <p:nvPr>
            <p:ph type="body" idx="1"/>
          </p:nvPr>
        </p:nvSpPr>
        <p:spPr/>
        <p:txBody>
          <a:bodyPr/>
          <a:lstStyle/>
          <a:p>
            <a:pPr eaLnBrk="1" hangingPunct="1">
              <a:buFont typeface="Wingdings" pitchFamily="2" charset="2"/>
              <a:buNone/>
            </a:pPr>
            <a:r>
              <a:rPr lang="en-US" altLang="en-US" dirty="0" smtClean="0"/>
              <a:t>For example - </a:t>
            </a:r>
          </a:p>
          <a:p>
            <a:pPr eaLnBrk="1" hangingPunct="1">
              <a:buFont typeface="Wingdings" pitchFamily="2" charset="2"/>
              <a:buNone/>
            </a:pPr>
            <a:r>
              <a:rPr lang="en-US" altLang="en-US" dirty="0" smtClean="0"/>
              <a:t>List [six] changes which would make the </a:t>
            </a:r>
          </a:p>
          <a:p>
            <a:pPr eaLnBrk="1" hangingPunct="1">
              <a:buFont typeface="Wingdings" pitchFamily="2" charset="2"/>
              <a:buNone/>
            </a:pPr>
            <a:r>
              <a:rPr lang="en-US" altLang="en-US" dirty="0" smtClean="0"/>
              <a:t>greatest beneficial difference to your firm</a:t>
            </a:r>
          </a:p>
        </p:txBody>
      </p:sp>
    </p:spTree>
    <p:extLst>
      <p:ext uri="{BB962C8B-B14F-4D97-AF65-F5344CB8AC3E}">
        <p14:creationId xmlns:p14="http://schemas.microsoft.com/office/powerpoint/2010/main" val="673092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dirty="0"/>
              <a:t>PETER SCOTT CONSULTING</a:t>
            </a:r>
          </a:p>
        </p:txBody>
      </p:sp>
      <p:sp>
        <p:nvSpPr>
          <p:cNvPr id="4099" name="Rectangle 2"/>
          <p:cNvSpPr>
            <a:spLocks noGrp="1" noChangeArrowheads="1"/>
          </p:cNvSpPr>
          <p:nvPr>
            <p:ph type="title"/>
          </p:nvPr>
        </p:nvSpPr>
        <p:spPr/>
        <p:txBody>
          <a:bodyPr/>
          <a:lstStyle/>
          <a:p>
            <a:pPr algn="l" eaLnBrk="1" hangingPunct="1"/>
            <a:r>
              <a:rPr lang="en-US" altLang="en-US" sz="3600" dirty="0" smtClean="0"/>
              <a:t>Some challenges now facing law firms</a:t>
            </a:r>
          </a:p>
        </p:txBody>
      </p:sp>
      <p:sp>
        <p:nvSpPr>
          <p:cNvPr id="4100" name="Rectangle 3"/>
          <p:cNvSpPr>
            <a:spLocks noGrp="1" noChangeArrowheads="1"/>
          </p:cNvSpPr>
          <p:nvPr>
            <p:ph type="body" idx="1"/>
          </p:nvPr>
        </p:nvSpPr>
        <p:spPr>
          <a:xfrm>
            <a:off x="827088" y="1484784"/>
            <a:ext cx="7772400" cy="4690591"/>
          </a:xfrm>
        </p:spPr>
        <p:txBody>
          <a:bodyPr/>
          <a:lstStyle/>
          <a:p>
            <a:pPr eaLnBrk="1" hangingPunct="1">
              <a:lnSpc>
                <a:spcPct val="80000"/>
              </a:lnSpc>
            </a:pPr>
            <a:r>
              <a:rPr lang="en-GB" altLang="en-US" sz="2000" dirty="0" smtClean="0">
                <a:latin typeface="Verdana" pitchFamily="34" charset="0"/>
              </a:rPr>
              <a:t>The economy</a:t>
            </a:r>
          </a:p>
          <a:p>
            <a:pPr eaLnBrk="1" hangingPunct="1">
              <a:lnSpc>
                <a:spcPct val="80000"/>
              </a:lnSpc>
            </a:pPr>
            <a:r>
              <a:rPr lang="en-GB" altLang="en-US" sz="2000" dirty="0" smtClean="0">
                <a:latin typeface="Verdana" pitchFamily="34" charset="0"/>
              </a:rPr>
              <a:t>Client needs are changing</a:t>
            </a:r>
          </a:p>
          <a:p>
            <a:pPr eaLnBrk="1" hangingPunct="1">
              <a:lnSpc>
                <a:spcPct val="80000"/>
              </a:lnSpc>
            </a:pPr>
            <a:r>
              <a:rPr lang="en-GB" altLang="en-US" sz="2000" dirty="0" smtClean="0">
                <a:latin typeface="Verdana" pitchFamily="34" charset="0"/>
              </a:rPr>
              <a:t>New well-resourced market competitors </a:t>
            </a:r>
          </a:p>
          <a:p>
            <a:pPr eaLnBrk="1" hangingPunct="1">
              <a:lnSpc>
                <a:spcPct val="80000"/>
              </a:lnSpc>
            </a:pPr>
            <a:r>
              <a:rPr lang="en-GB" altLang="en-US" sz="2000" dirty="0" smtClean="0">
                <a:latin typeface="Verdana" pitchFamily="34" charset="0"/>
              </a:rPr>
              <a:t>Greater regulation and compliance</a:t>
            </a:r>
          </a:p>
          <a:p>
            <a:pPr eaLnBrk="1" hangingPunct="1">
              <a:lnSpc>
                <a:spcPct val="80000"/>
              </a:lnSpc>
            </a:pPr>
            <a:r>
              <a:rPr lang="en-GB" altLang="en-US" sz="2000" dirty="0" smtClean="0">
                <a:latin typeface="Verdana" pitchFamily="34" charset="0"/>
              </a:rPr>
              <a:t>PI insurers’ attitudes </a:t>
            </a:r>
          </a:p>
          <a:p>
            <a:pPr eaLnBrk="1" hangingPunct="1">
              <a:lnSpc>
                <a:spcPct val="80000"/>
              </a:lnSpc>
            </a:pPr>
            <a:r>
              <a:rPr lang="en-GB" altLang="en-US" sz="2000" dirty="0" smtClean="0">
                <a:latin typeface="Verdana" pitchFamily="34" charset="0"/>
              </a:rPr>
              <a:t>Technology</a:t>
            </a:r>
          </a:p>
          <a:p>
            <a:pPr eaLnBrk="1" hangingPunct="1">
              <a:lnSpc>
                <a:spcPct val="80000"/>
              </a:lnSpc>
            </a:pPr>
            <a:r>
              <a:rPr lang="en-GB" altLang="en-US" sz="2000" dirty="0" smtClean="0">
                <a:latin typeface="Verdana" pitchFamily="34" charset="0"/>
              </a:rPr>
              <a:t>Globalisation</a:t>
            </a:r>
          </a:p>
          <a:p>
            <a:pPr eaLnBrk="1" hangingPunct="1">
              <a:lnSpc>
                <a:spcPct val="80000"/>
              </a:lnSpc>
            </a:pPr>
            <a:r>
              <a:rPr lang="en-GB" altLang="en-US" sz="2000" dirty="0" smtClean="0">
                <a:latin typeface="Verdana" pitchFamily="34" charset="0"/>
              </a:rPr>
              <a:t>A fragmented profession</a:t>
            </a:r>
          </a:p>
          <a:p>
            <a:pPr eaLnBrk="1" hangingPunct="1">
              <a:lnSpc>
                <a:spcPct val="80000"/>
              </a:lnSpc>
            </a:pPr>
            <a:r>
              <a:rPr lang="en-GB" altLang="en-US" sz="2000" dirty="0" smtClean="0">
                <a:latin typeface="Verdana" pitchFamily="34" charset="0"/>
              </a:rPr>
              <a:t>Greater need for resource</a:t>
            </a:r>
          </a:p>
          <a:p>
            <a:pPr eaLnBrk="1" hangingPunct="1">
              <a:lnSpc>
                <a:spcPct val="80000"/>
              </a:lnSpc>
            </a:pPr>
            <a:endParaRPr lang="en-GB" altLang="en-US" sz="2000" dirty="0">
              <a:latin typeface="Verdana" pitchFamily="34" charset="0"/>
            </a:endParaRPr>
          </a:p>
          <a:p>
            <a:pPr marL="0" indent="0" eaLnBrk="1" hangingPunct="1">
              <a:lnSpc>
                <a:spcPct val="80000"/>
              </a:lnSpc>
              <a:buNone/>
            </a:pPr>
            <a:endParaRPr lang="en-GB" altLang="en-US" sz="2000" dirty="0" smtClean="0">
              <a:solidFill>
                <a:srgbClr val="FF0000"/>
              </a:solidFill>
              <a:latin typeface="Verdana" pitchFamily="34" charset="0"/>
            </a:endParaRPr>
          </a:p>
          <a:p>
            <a:pPr marL="0" indent="0" eaLnBrk="1" hangingPunct="1">
              <a:lnSpc>
                <a:spcPct val="80000"/>
              </a:lnSpc>
              <a:buNone/>
            </a:pPr>
            <a:r>
              <a:rPr lang="en-GB" altLang="en-US" sz="2000" dirty="0" smtClean="0">
                <a:solidFill>
                  <a:srgbClr val="FF0000"/>
                </a:solidFill>
                <a:latin typeface="Verdana" pitchFamily="34" charset="0"/>
              </a:rPr>
              <a:t>In the light of these challenges, law firms must become more competitive</a:t>
            </a:r>
          </a:p>
          <a:p>
            <a:pPr eaLnBrk="1" hangingPunct="1">
              <a:lnSpc>
                <a:spcPct val="80000"/>
              </a:lnSpc>
            </a:pPr>
            <a:endParaRPr lang="en-GB" altLang="en-US" sz="2400" dirty="0" smtClean="0">
              <a:latin typeface="Verdana" pitchFamily="34" charset="0"/>
            </a:endParaRPr>
          </a:p>
          <a:p>
            <a:pPr eaLnBrk="1" hangingPunct="1">
              <a:lnSpc>
                <a:spcPct val="80000"/>
              </a:lnSpc>
              <a:buFont typeface="Wingdings" pitchFamily="2" charset="2"/>
              <a:buNone/>
            </a:pPr>
            <a:endParaRPr lang="en-US" altLang="en-US" sz="2400" dirty="0" smtClean="0">
              <a:latin typeface="Verdana" pitchFamily="34" charset="0"/>
            </a:endParaRPr>
          </a:p>
        </p:txBody>
      </p:sp>
    </p:spTree>
    <p:extLst>
      <p:ext uri="{BB962C8B-B14F-4D97-AF65-F5344CB8AC3E}">
        <p14:creationId xmlns:p14="http://schemas.microsoft.com/office/powerpoint/2010/main" val="3679836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txBox="1">
            <a:spLocks noGrp="1"/>
          </p:cNvSpPr>
          <p:nvPr/>
        </p:nvSpPr>
        <p:spPr bwMode="auto">
          <a:xfrm>
            <a:off x="3124200" y="6248400"/>
            <a:ext cx="2895600" cy="381000"/>
          </a:xfrm>
          <a:prstGeom prst="rect">
            <a:avLst/>
          </a:prstGeom>
          <a:noFill/>
          <a:ln>
            <a:miter lim="800000"/>
            <a:headEnd/>
            <a:tailEnd/>
          </a:ln>
        </p:spPr>
        <p:txBody>
          <a:bodyPr anchor="b"/>
          <a:lstStyle/>
          <a:p>
            <a:pPr>
              <a:defRPr/>
            </a:pPr>
            <a:r>
              <a:rPr lang="en-GB" sz="1400" dirty="0">
                <a:latin typeface="+mn-lt"/>
              </a:rPr>
              <a:t>PETER SCOTT CONSULTING</a:t>
            </a:r>
          </a:p>
        </p:txBody>
      </p:sp>
      <p:sp>
        <p:nvSpPr>
          <p:cNvPr id="23555" name="Rectangle 2"/>
          <p:cNvSpPr>
            <a:spLocks noGrp="1" noChangeArrowheads="1"/>
          </p:cNvSpPr>
          <p:nvPr>
            <p:ph type="title" idx="4294967295"/>
          </p:nvPr>
        </p:nvSpPr>
        <p:spPr/>
        <p:txBody>
          <a:bodyPr>
            <a:normAutofit fontScale="90000"/>
          </a:bodyPr>
          <a:lstStyle/>
          <a:p>
            <a:pPr algn="l"/>
            <a:r>
              <a:rPr lang="en-GB" altLang="en-US" sz="4000" dirty="0" smtClean="0">
                <a:latin typeface="Verdana" pitchFamily="34" charset="0"/>
              </a:rPr>
              <a:t>When did you last do a </a:t>
            </a:r>
            <a:r>
              <a:rPr lang="en-GB" altLang="en-US" sz="4000" b="1" dirty="0" smtClean="0">
                <a:latin typeface="Verdana" pitchFamily="34" charset="0"/>
              </a:rPr>
              <a:t>SWOT</a:t>
            </a:r>
            <a:r>
              <a:rPr lang="en-GB" altLang="en-US" sz="4000" dirty="0" smtClean="0">
                <a:latin typeface="Verdana" pitchFamily="34" charset="0"/>
              </a:rPr>
              <a:t> analysis?</a:t>
            </a:r>
            <a:endParaRPr lang="en-US" altLang="en-US" sz="4000" dirty="0" smtClean="0">
              <a:latin typeface="Verdana" pitchFamily="34" charset="0"/>
            </a:endParaRPr>
          </a:p>
        </p:txBody>
      </p:sp>
      <p:sp>
        <p:nvSpPr>
          <p:cNvPr id="23556" name="Rectangle 3" descr="Rectangle: Click to edit Master text styles&#10;Second level&#10;Third level&#10;Fourth level&#10;Fifth level"/>
          <p:cNvSpPr>
            <a:spLocks noGrp="1" noChangeArrowheads="1"/>
          </p:cNvSpPr>
          <p:nvPr>
            <p:ph type="body" idx="4294967295"/>
          </p:nvPr>
        </p:nvSpPr>
        <p:spPr/>
        <p:txBody>
          <a:bodyPr>
            <a:normAutofit/>
          </a:bodyPr>
          <a:lstStyle/>
          <a:p>
            <a:r>
              <a:rPr lang="en-GB" altLang="en-US" sz="2800" dirty="0" smtClean="0">
                <a:latin typeface="Verdana" pitchFamily="34" charset="0"/>
              </a:rPr>
              <a:t>Strengths?</a:t>
            </a:r>
          </a:p>
          <a:p>
            <a:r>
              <a:rPr lang="en-GB" altLang="en-US" sz="2800" dirty="0" smtClean="0">
                <a:latin typeface="Verdana" pitchFamily="34" charset="0"/>
              </a:rPr>
              <a:t>Weaknesses?</a:t>
            </a:r>
          </a:p>
          <a:p>
            <a:r>
              <a:rPr lang="en-GB" altLang="en-US" sz="2800" dirty="0" smtClean="0">
                <a:latin typeface="Verdana" pitchFamily="34" charset="0"/>
              </a:rPr>
              <a:t>Opportunities?</a:t>
            </a:r>
          </a:p>
          <a:p>
            <a:r>
              <a:rPr lang="en-GB" altLang="en-US" sz="2800" dirty="0" smtClean="0">
                <a:latin typeface="Verdana" pitchFamily="34" charset="0"/>
              </a:rPr>
              <a:t>Threats? </a:t>
            </a:r>
            <a:endParaRPr lang="en-US" altLang="en-US" sz="2800" dirty="0" smtClean="0">
              <a:latin typeface="Verdana" pitchFamily="34" charset="0"/>
            </a:endParaRPr>
          </a:p>
        </p:txBody>
      </p:sp>
    </p:spTree>
    <p:extLst>
      <p:ext uri="{BB962C8B-B14F-4D97-AF65-F5344CB8AC3E}">
        <p14:creationId xmlns:p14="http://schemas.microsoft.com/office/powerpoint/2010/main" val="3127775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dirty="0"/>
              <a:t>PETER SCOTT CONSULTING</a:t>
            </a:r>
          </a:p>
        </p:txBody>
      </p:sp>
      <p:sp>
        <p:nvSpPr>
          <p:cNvPr id="25603" name="Rectangle 2"/>
          <p:cNvSpPr>
            <a:spLocks noGrp="1" noChangeArrowheads="1"/>
          </p:cNvSpPr>
          <p:nvPr>
            <p:ph type="title"/>
          </p:nvPr>
        </p:nvSpPr>
        <p:spPr>
          <a:xfrm>
            <a:off x="1150938" y="214313"/>
            <a:ext cx="7793037" cy="1270000"/>
          </a:xfrm>
        </p:spPr>
        <p:txBody>
          <a:bodyPr/>
          <a:lstStyle/>
          <a:p>
            <a:pPr eaLnBrk="1" hangingPunct="1"/>
            <a:r>
              <a:rPr lang="en-GB" altLang="en-US" sz="3200" dirty="0" smtClean="0"/>
              <a:t>Focus on the </a:t>
            </a:r>
            <a:r>
              <a:rPr lang="en-GB" altLang="en-US" sz="3200" b="1" dirty="0" smtClean="0"/>
              <a:t>fundamentals </a:t>
            </a:r>
            <a:r>
              <a:rPr lang="en-GB" altLang="en-US" sz="3200" dirty="0" smtClean="0"/>
              <a:t>of your business</a:t>
            </a:r>
            <a:endParaRPr lang="en-US" altLang="en-US" sz="3200" dirty="0" smtClean="0"/>
          </a:p>
        </p:txBody>
      </p:sp>
      <p:pic>
        <p:nvPicPr>
          <p:cNvPr id="25604" name="Picture 3" descr="Your clients your peop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21181" t="10341" r="22678" b="24042"/>
          <a:stretch>
            <a:fillRect/>
          </a:stretch>
        </p:blipFill>
        <p:spPr>
          <a:xfrm>
            <a:off x="2325688" y="2017713"/>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44304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dirty="0"/>
              <a:t>PETER SCOTT CONSULTING</a:t>
            </a:r>
          </a:p>
        </p:txBody>
      </p:sp>
      <p:sp>
        <p:nvSpPr>
          <p:cNvPr id="26627" name="Rectangle 2"/>
          <p:cNvSpPr>
            <a:spLocks noGrp="1" noChangeArrowheads="1"/>
          </p:cNvSpPr>
          <p:nvPr>
            <p:ph type="title"/>
          </p:nvPr>
        </p:nvSpPr>
        <p:spPr>
          <a:xfrm>
            <a:off x="1150938" y="620713"/>
            <a:ext cx="7793037" cy="4679950"/>
          </a:xfrm>
        </p:spPr>
        <p:txBody>
          <a:bodyPr/>
          <a:lstStyle/>
          <a:p>
            <a:pPr algn="l" eaLnBrk="1" hangingPunct="1"/>
            <a:r>
              <a:rPr lang="en-GB" altLang="en-US" sz="2800" dirty="0" smtClean="0">
                <a:solidFill>
                  <a:schemeClr val="tx1"/>
                </a:solidFill>
                <a:latin typeface="Verdana" pitchFamily="34" charset="0"/>
              </a:rPr>
              <a:t/>
            </a:r>
            <a:br>
              <a:rPr lang="en-GB" altLang="en-US" sz="2800" dirty="0" smtClean="0">
                <a:solidFill>
                  <a:schemeClr val="tx1"/>
                </a:solidFill>
                <a:latin typeface="Verdana" pitchFamily="34" charset="0"/>
              </a:rPr>
            </a:br>
            <a:r>
              <a:rPr lang="en-GB" altLang="en-US" sz="2800" dirty="0" smtClean="0">
                <a:solidFill>
                  <a:schemeClr val="tx1"/>
                </a:solidFill>
                <a:latin typeface="Verdana" pitchFamily="34" charset="0"/>
              </a:rPr>
              <a:t/>
            </a:r>
            <a:br>
              <a:rPr lang="en-GB" altLang="en-US" sz="2800" dirty="0" smtClean="0">
                <a:solidFill>
                  <a:schemeClr val="tx1"/>
                </a:solidFill>
                <a:latin typeface="Verdana" pitchFamily="34" charset="0"/>
              </a:rPr>
            </a:br>
            <a:r>
              <a:rPr lang="en-GB" altLang="en-US" sz="2800" dirty="0" smtClean="0">
                <a:solidFill>
                  <a:schemeClr val="tx1"/>
                </a:solidFill>
                <a:latin typeface="Verdana" pitchFamily="34" charset="0"/>
              </a:rPr>
              <a:t/>
            </a:r>
            <a:br>
              <a:rPr lang="en-GB" altLang="en-US" sz="2800" dirty="0" smtClean="0">
                <a:solidFill>
                  <a:schemeClr val="tx1"/>
                </a:solidFill>
                <a:latin typeface="Verdana" pitchFamily="34" charset="0"/>
              </a:rPr>
            </a:br>
            <a:r>
              <a:rPr lang="en-GB" altLang="en-US" sz="2800" dirty="0" smtClean="0">
                <a:solidFill>
                  <a:schemeClr val="tx1"/>
                </a:solidFill>
                <a:latin typeface="Verdana" pitchFamily="34" charset="0"/>
              </a:rPr>
              <a:t>Do you know what your clients will want</a:t>
            </a:r>
            <a:br>
              <a:rPr lang="en-GB" altLang="en-US" sz="2800" dirty="0" smtClean="0">
                <a:solidFill>
                  <a:schemeClr val="tx1"/>
                </a:solidFill>
                <a:latin typeface="Verdana" pitchFamily="34" charset="0"/>
              </a:rPr>
            </a:br>
            <a:r>
              <a:rPr lang="en-GB" altLang="en-US" sz="2800" dirty="0" smtClean="0">
                <a:solidFill>
                  <a:schemeClr val="tx1"/>
                </a:solidFill>
                <a:latin typeface="Verdana" pitchFamily="34" charset="0"/>
              </a:rPr>
              <a:t>from you in the future?</a:t>
            </a:r>
            <a:br>
              <a:rPr lang="en-GB" altLang="en-US" sz="2800" dirty="0" smtClean="0">
                <a:solidFill>
                  <a:schemeClr val="tx1"/>
                </a:solidFill>
                <a:latin typeface="Verdana" pitchFamily="34" charset="0"/>
              </a:rPr>
            </a:br>
            <a:r>
              <a:rPr lang="en-GB" altLang="en-US" sz="2800" dirty="0" smtClean="0">
                <a:solidFill>
                  <a:schemeClr val="tx1"/>
                </a:solidFill>
                <a:latin typeface="Verdana" pitchFamily="34" charset="0"/>
              </a:rPr>
              <a:t/>
            </a:r>
            <a:br>
              <a:rPr lang="en-GB" altLang="en-US" sz="2800" dirty="0" smtClean="0">
                <a:solidFill>
                  <a:schemeClr val="tx1"/>
                </a:solidFill>
                <a:latin typeface="Verdana" pitchFamily="34" charset="0"/>
              </a:rPr>
            </a:br>
            <a:r>
              <a:rPr lang="en-GB" altLang="en-US" sz="2800" dirty="0" smtClean="0">
                <a:solidFill>
                  <a:schemeClr val="tx1"/>
                </a:solidFill>
                <a:latin typeface="Verdana" pitchFamily="34" charset="0"/>
              </a:rPr>
              <a:t/>
            </a:r>
            <a:br>
              <a:rPr lang="en-GB" altLang="en-US" sz="2800" dirty="0" smtClean="0">
                <a:solidFill>
                  <a:schemeClr val="tx1"/>
                </a:solidFill>
                <a:latin typeface="Verdana" pitchFamily="34" charset="0"/>
              </a:rPr>
            </a:br>
            <a:r>
              <a:rPr lang="en-GB" altLang="en-US" sz="2800" dirty="0" smtClean="0">
                <a:solidFill>
                  <a:schemeClr val="tx1"/>
                </a:solidFill>
                <a:latin typeface="Verdana" pitchFamily="34" charset="0"/>
              </a:rPr>
              <a:t>Are your people able / willing to deliver what your clients will want?</a:t>
            </a:r>
            <a:endParaRPr lang="en-US" altLang="en-US" sz="2800" dirty="0" smtClean="0">
              <a:solidFill>
                <a:schemeClr val="tx1"/>
              </a:solidFill>
              <a:latin typeface="Verdana" pitchFamily="34" charset="0"/>
            </a:endParaRPr>
          </a:p>
        </p:txBody>
      </p:sp>
      <p:pic>
        <p:nvPicPr>
          <p:cNvPr id="26628" name="Picture 3" descr="Your clients your peopl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21181" t="10341" r="22678" b="24042"/>
          <a:stretch>
            <a:fillRect/>
          </a:stretch>
        </p:blipFill>
        <p:spPr>
          <a:xfrm>
            <a:off x="2771775" y="333375"/>
            <a:ext cx="3313113" cy="177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00215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a:bodyPr>
          <a:lstStyle/>
          <a:p>
            <a:pPr algn="l"/>
            <a:r>
              <a:rPr lang="en-GB" sz="2800" b="1" dirty="0">
                <a:latin typeface="Calibri" pitchFamily="34" charset="0"/>
                <a:cs typeface="Calibri" pitchFamily="34" charset="0"/>
              </a:rPr>
              <a:t>You have developed a realistic </a:t>
            </a:r>
            <a:r>
              <a:rPr lang="en-GB" sz="2800" b="1" dirty="0" smtClean="0">
                <a:latin typeface="Calibri" pitchFamily="34" charset="0"/>
                <a:cs typeface="Calibri" pitchFamily="34" charset="0"/>
              </a:rPr>
              <a:t>strategic plan</a:t>
            </a:r>
            <a:endParaRPr lang="en-US" sz="2800" dirty="0">
              <a:latin typeface="Verdana" pitchFamily="34" charset="0"/>
            </a:endParaRPr>
          </a:p>
        </p:txBody>
      </p:sp>
      <p:sp>
        <p:nvSpPr>
          <p:cNvPr id="96259" name="Rectangle 3"/>
          <p:cNvSpPr>
            <a:spLocks noGrp="1" noChangeArrowheads="1"/>
          </p:cNvSpPr>
          <p:nvPr>
            <p:ph type="body" idx="1"/>
          </p:nvPr>
        </p:nvSpPr>
        <p:spPr/>
        <p:txBody>
          <a:bodyPr/>
          <a:lstStyle/>
          <a:p>
            <a:pPr>
              <a:buFont typeface="Wingdings" pitchFamily="2" charset="2"/>
              <a:buNone/>
            </a:pPr>
            <a:endParaRPr lang="en-GB" sz="2800" dirty="0">
              <a:latin typeface="Arial" charset="0"/>
            </a:endParaRPr>
          </a:p>
          <a:p>
            <a:pPr>
              <a:buFont typeface="Wingdings" pitchFamily="2" charset="2"/>
              <a:buNone/>
            </a:pPr>
            <a:r>
              <a:rPr lang="en-GB" sz="2000" dirty="0" smtClean="0">
                <a:latin typeface="Verdana" pitchFamily="34" charset="0"/>
              </a:rPr>
              <a:t>You know what kind of firm you want to build, but …</a:t>
            </a:r>
          </a:p>
          <a:p>
            <a:pPr>
              <a:buFont typeface="Wingdings" pitchFamily="2" charset="2"/>
              <a:buNone/>
            </a:pPr>
            <a:endParaRPr lang="en-GB" sz="2000" dirty="0">
              <a:latin typeface="Verdana" pitchFamily="34" charset="0"/>
            </a:endParaRPr>
          </a:p>
          <a:p>
            <a:pPr>
              <a:buFont typeface="Wingdings" pitchFamily="2" charset="2"/>
              <a:buNone/>
            </a:pPr>
            <a:endParaRPr lang="en-GB" sz="2000" dirty="0" smtClean="0">
              <a:latin typeface="Verdana" pitchFamily="34" charset="0"/>
            </a:endParaRPr>
          </a:p>
          <a:p>
            <a:pPr>
              <a:buFont typeface="Wingdings" pitchFamily="2" charset="2"/>
              <a:buNone/>
            </a:pPr>
            <a:r>
              <a:rPr lang="en-GB" sz="2000" dirty="0" smtClean="0">
                <a:latin typeface="Verdana" pitchFamily="34" charset="0"/>
              </a:rPr>
              <a:t>Will you be able to achieve your objectives </a:t>
            </a:r>
            <a:r>
              <a:rPr lang="en-GB" sz="2000" b="1" dirty="0" smtClean="0">
                <a:latin typeface="Verdana" pitchFamily="34" charset="0"/>
              </a:rPr>
              <a:t>on your own</a:t>
            </a:r>
            <a:r>
              <a:rPr lang="en-GB" sz="2000" dirty="0" smtClean="0">
                <a:latin typeface="Verdana" pitchFamily="34" charset="0"/>
              </a:rPr>
              <a:t>?</a:t>
            </a:r>
          </a:p>
          <a:p>
            <a:pPr>
              <a:buFont typeface="Wingdings" pitchFamily="2" charset="2"/>
              <a:buNone/>
            </a:pPr>
            <a:endParaRPr lang="en-GB" sz="2000" dirty="0">
              <a:latin typeface="Verdana" pitchFamily="34" charset="0"/>
            </a:endParaRPr>
          </a:p>
          <a:p>
            <a:pPr>
              <a:buFont typeface="Wingdings" pitchFamily="2" charset="2"/>
              <a:buNone/>
            </a:pPr>
            <a:endParaRPr lang="en-GB" sz="2000" dirty="0" smtClean="0">
              <a:latin typeface="Verdana" pitchFamily="34" charset="0"/>
            </a:endParaRPr>
          </a:p>
          <a:p>
            <a:pPr>
              <a:buFont typeface="Wingdings" pitchFamily="2" charset="2"/>
              <a:buNone/>
            </a:pPr>
            <a:r>
              <a:rPr lang="en-GB" sz="2000" dirty="0" smtClean="0">
                <a:latin typeface="Verdana" pitchFamily="34" charset="0"/>
              </a:rPr>
              <a:t>Do you have the </a:t>
            </a:r>
            <a:r>
              <a:rPr lang="en-GB" sz="2000" b="1" dirty="0" smtClean="0">
                <a:latin typeface="Verdana" pitchFamily="34" charset="0"/>
              </a:rPr>
              <a:t>resources</a:t>
            </a:r>
            <a:r>
              <a:rPr lang="en-GB" sz="2000" dirty="0" smtClean="0">
                <a:latin typeface="Verdana" pitchFamily="34" charset="0"/>
              </a:rPr>
              <a:t> to do so?</a:t>
            </a:r>
          </a:p>
          <a:p>
            <a:pPr>
              <a:buFont typeface="Wingdings" pitchFamily="2" charset="2"/>
              <a:buNone/>
            </a:pPr>
            <a:endParaRPr lang="en-GB" sz="2000" dirty="0">
              <a:latin typeface="Verdana" pitchFamily="34" charset="0"/>
            </a:endParaRPr>
          </a:p>
          <a:p>
            <a:pPr>
              <a:buFont typeface="Wingdings" pitchFamily="2" charset="2"/>
              <a:buNone/>
            </a:pPr>
            <a:endParaRPr lang="en-GB" sz="2000" dirty="0">
              <a:latin typeface="Verdana" pitchFamily="34" charset="0"/>
            </a:endParaRPr>
          </a:p>
        </p:txBody>
      </p:sp>
      <p:sp>
        <p:nvSpPr>
          <p:cNvPr id="96260" name="Rectangle 4"/>
          <p:cNvSpPr>
            <a:spLocks noChangeArrowheads="1"/>
          </p:cNvSpPr>
          <p:nvPr/>
        </p:nvSpPr>
        <p:spPr bwMode="auto">
          <a:xfrm flipH="1" flipV="1">
            <a:off x="1979613" y="4348163"/>
            <a:ext cx="393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p>
            <a:endParaRPr lang="en-US" dirty="0">
              <a:solidFill>
                <a:schemeClr val="tx2"/>
              </a:solidFill>
            </a:endParaRPr>
          </a:p>
        </p:txBody>
      </p:sp>
      <p:sp>
        <p:nvSpPr>
          <p:cNvPr id="2" name="Rectangle 1"/>
          <p:cNvSpPr/>
          <p:nvPr/>
        </p:nvSpPr>
        <p:spPr>
          <a:xfrm>
            <a:off x="3291864" y="5288339"/>
            <a:ext cx="184731" cy="3139321"/>
          </a:xfrm>
          <a:prstGeom prst="rect">
            <a:avLst/>
          </a:prstGeom>
        </p:spPr>
        <p:txBody>
          <a:bodyPr wrap="none">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2469162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PETER SCOTT CONSULTING</a:t>
            </a:r>
          </a:p>
        </p:txBody>
      </p:sp>
      <p:sp>
        <p:nvSpPr>
          <p:cNvPr id="241666" name="Rectangle 2"/>
          <p:cNvSpPr>
            <a:spLocks noGrp="1" noChangeArrowheads="1"/>
          </p:cNvSpPr>
          <p:nvPr>
            <p:ph type="title"/>
          </p:nvPr>
        </p:nvSpPr>
        <p:spPr/>
        <p:txBody>
          <a:bodyPr/>
          <a:lstStyle/>
          <a:p>
            <a:pPr algn="l"/>
            <a:r>
              <a:rPr lang="en-GB" sz="3200" b="1" dirty="0"/>
              <a:t>The need for resource</a:t>
            </a:r>
            <a:endParaRPr lang="en-US" sz="3200" b="1" dirty="0"/>
          </a:p>
        </p:txBody>
      </p:sp>
      <p:sp>
        <p:nvSpPr>
          <p:cNvPr id="241667" name="Rectangle 3"/>
          <p:cNvSpPr>
            <a:spLocks noGrp="1" noChangeArrowheads="1"/>
          </p:cNvSpPr>
          <p:nvPr>
            <p:ph type="body" idx="1"/>
          </p:nvPr>
        </p:nvSpPr>
        <p:spPr/>
        <p:txBody>
          <a:bodyPr>
            <a:normAutofit/>
          </a:bodyPr>
          <a:lstStyle/>
          <a:p>
            <a:pPr>
              <a:buFont typeface="Wingdings" pitchFamily="2" charset="2"/>
              <a:buNone/>
            </a:pPr>
            <a:r>
              <a:rPr lang="en-GB" sz="2000" dirty="0"/>
              <a:t>Often a lack </a:t>
            </a:r>
            <a:r>
              <a:rPr lang="en-GB" sz="2000" dirty="0" smtClean="0"/>
              <a:t>of</a:t>
            </a:r>
          </a:p>
          <a:p>
            <a:pPr>
              <a:buFont typeface="Wingdings" pitchFamily="2" charset="2"/>
              <a:buNone/>
            </a:pPr>
            <a:endParaRPr lang="en-GB" sz="2000" dirty="0"/>
          </a:p>
          <a:p>
            <a:pPr>
              <a:buFont typeface="Wingdings" pitchFamily="2" charset="2"/>
              <a:buChar char="q"/>
            </a:pPr>
            <a:r>
              <a:rPr lang="en-GB" sz="2400" dirty="0" smtClean="0"/>
              <a:t> </a:t>
            </a:r>
            <a:r>
              <a:rPr lang="en-GB" sz="2400" b="1" dirty="0"/>
              <a:t>resource of expertise</a:t>
            </a:r>
          </a:p>
          <a:p>
            <a:pPr>
              <a:buFont typeface="Wingdings" pitchFamily="2" charset="2"/>
              <a:buNone/>
            </a:pPr>
            <a:r>
              <a:rPr lang="en-GB" sz="2400" dirty="0" smtClean="0"/>
              <a:t>       (</a:t>
            </a:r>
            <a:r>
              <a:rPr lang="en-GB" sz="2400" dirty="0"/>
              <a:t>client perception surveys will show if this is the </a:t>
            </a:r>
            <a:r>
              <a:rPr lang="en-GB" sz="2400" dirty="0" smtClean="0"/>
              <a:t>case</a:t>
            </a:r>
            <a:r>
              <a:rPr lang="en-GB" sz="2400" dirty="0"/>
              <a:t>)</a:t>
            </a:r>
          </a:p>
          <a:p>
            <a:pPr>
              <a:buFont typeface="Wingdings" pitchFamily="2" charset="2"/>
              <a:buChar char="q"/>
            </a:pPr>
            <a:endParaRPr lang="en-GB" sz="2400" b="1" dirty="0" smtClean="0"/>
          </a:p>
          <a:p>
            <a:pPr>
              <a:buFont typeface="Wingdings" pitchFamily="2" charset="2"/>
              <a:buChar char="q"/>
            </a:pPr>
            <a:r>
              <a:rPr lang="en-GB" sz="2400" b="1" dirty="0" smtClean="0"/>
              <a:t>financial </a:t>
            </a:r>
            <a:r>
              <a:rPr lang="en-GB" sz="2400" b="1" dirty="0"/>
              <a:t>resource</a:t>
            </a:r>
          </a:p>
          <a:p>
            <a:pPr>
              <a:buFont typeface="Wingdings" pitchFamily="2" charset="2"/>
              <a:buNone/>
            </a:pPr>
            <a:r>
              <a:rPr lang="en-GB" sz="2400" dirty="0" smtClean="0"/>
              <a:t>       (</a:t>
            </a:r>
            <a:r>
              <a:rPr lang="en-GB" sz="2400" dirty="0"/>
              <a:t>inability to invest in your people and in the </a:t>
            </a:r>
            <a:r>
              <a:rPr lang="en-GB" sz="2400" dirty="0" smtClean="0"/>
              <a:t>business</a:t>
            </a:r>
            <a:r>
              <a:rPr lang="en-GB" sz="2400" dirty="0"/>
              <a:t>)</a:t>
            </a:r>
            <a:endParaRPr lang="en-US" sz="2400" dirty="0"/>
          </a:p>
        </p:txBody>
      </p:sp>
    </p:spTree>
    <p:extLst>
      <p:ext uri="{BB962C8B-B14F-4D97-AF65-F5344CB8AC3E}">
        <p14:creationId xmlns:p14="http://schemas.microsoft.com/office/powerpoint/2010/main" val="1186973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PETER SCOTT CONSULTING</a:t>
            </a:r>
          </a:p>
        </p:txBody>
      </p:sp>
      <p:sp>
        <p:nvSpPr>
          <p:cNvPr id="245762" name="Rectangle 2"/>
          <p:cNvSpPr>
            <a:spLocks noGrp="1" noChangeArrowheads="1"/>
          </p:cNvSpPr>
          <p:nvPr>
            <p:ph type="title"/>
          </p:nvPr>
        </p:nvSpPr>
        <p:spPr/>
        <p:txBody>
          <a:bodyPr>
            <a:normAutofit/>
          </a:bodyPr>
          <a:lstStyle/>
          <a:p>
            <a:pPr algn="l"/>
            <a:r>
              <a:rPr lang="en-GB" sz="2800" b="1" dirty="0" smtClean="0"/>
              <a:t>Lack of expertise – in breadth and depth</a:t>
            </a:r>
            <a:endParaRPr lang="en-US" sz="2800" b="1" dirty="0"/>
          </a:p>
        </p:txBody>
      </p:sp>
      <p:sp>
        <p:nvSpPr>
          <p:cNvPr id="245763" name="Rectangle 3"/>
          <p:cNvSpPr>
            <a:spLocks noGrp="1" noChangeArrowheads="1"/>
          </p:cNvSpPr>
          <p:nvPr>
            <p:ph type="body" idx="1"/>
          </p:nvPr>
        </p:nvSpPr>
        <p:spPr/>
        <p:txBody>
          <a:bodyPr>
            <a:normAutofit/>
          </a:bodyPr>
          <a:lstStyle/>
          <a:p>
            <a:pPr>
              <a:buFont typeface="Wingdings" pitchFamily="2" charset="2"/>
              <a:buNone/>
            </a:pPr>
            <a:endParaRPr lang="en-GB" sz="2400" b="1" dirty="0" smtClean="0"/>
          </a:p>
          <a:p>
            <a:pPr>
              <a:buFont typeface="Wingdings" pitchFamily="2" charset="2"/>
              <a:buNone/>
            </a:pPr>
            <a:r>
              <a:rPr lang="en-GB" sz="2400" b="1" dirty="0" smtClean="0"/>
              <a:t>Actual</a:t>
            </a:r>
            <a:r>
              <a:rPr lang="en-GB" sz="2400" dirty="0" smtClean="0"/>
              <a:t> </a:t>
            </a:r>
            <a:r>
              <a:rPr lang="en-GB" sz="2400" dirty="0"/>
              <a:t>– to provide clients with the added value they </a:t>
            </a:r>
            <a:r>
              <a:rPr lang="en-GB" sz="2400" dirty="0" smtClean="0"/>
              <a:t>require</a:t>
            </a:r>
            <a:endParaRPr lang="en-GB" sz="2400" dirty="0"/>
          </a:p>
          <a:p>
            <a:pPr>
              <a:buFont typeface="Wingdings" pitchFamily="2" charset="2"/>
              <a:buNone/>
            </a:pPr>
            <a:endParaRPr lang="en-GB" sz="2400" b="1" dirty="0" smtClean="0">
              <a:latin typeface="Arial" pitchFamily="34" charset="0"/>
            </a:endParaRPr>
          </a:p>
          <a:p>
            <a:pPr>
              <a:buFont typeface="Wingdings" pitchFamily="2" charset="2"/>
              <a:buNone/>
            </a:pPr>
            <a:endParaRPr lang="en-GB" sz="2400" b="1" dirty="0" smtClean="0">
              <a:latin typeface="Arial" pitchFamily="34" charset="0"/>
            </a:endParaRPr>
          </a:p>
          <a:p>
            <a:pPr>
              <a:buFont typeface="Wingdings" pitchFamily="2" charset="2"/>
              <a:buNone/>
            </a:pPr>
            <a:r>
              <a:rPr lang="en-GB" sz="2400" b="1" dirty="0" smtClean="0"/>
              <a:t>Perceived</a:t>
            </a:r>
            <a:r>
              <a:rPr lang="en-GB" sz="2400" dirty="0" smtClean="0"/>
              <a:t> </a:t>
            </a:r>
            <a:r>
              <a:rPr lang="en-GB" sz="2400" dirty="0"/>
              <a:t>– by clients </a:t>
            </a:r>
            <a:r>
              <a:rPr lang="en-GB" sz="2400" dirty="0" smtClean="0"/>
              <a:t>when you are compared </a:t>
            </a:r>
            <a:r>
              <a:rPr lang="en-GB" sz="2400" dirty="0"/>
              <a:t>to competitors </a:t>
            </a:r>
          </a:p>
          <a:p>
            <a:pPr>
              <a:buFont typeface="Wingdings" pitchFamily="2" charset="2"/>
              <a:buNone/>
            </a:pPr>
            <a:endParaRPr lang="en-GB" sz="2400" dirty="0">
              <a:latin typeface="Arial" pitchFamily="34" charset="0"/>
            </a:endParaRPr>
          </a:p>
        </p:txBody>
      </p:sp>
    </p:spTree>
    <p:extLst>
      <p:ext uri="{BB962C8B-B14F-4D97-AF65-F5344CB8AC3E}">
        <p14:creationId xmlns:p14="http://schemas.microsoft.com/office/powerpoint/2010/main" val="1683973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PETER SCOTT CONSULTING</a:t>
            </a:r>
          </a:p>
        </p:txBody>
      </p:sp>
      <p:sp>
        <p:nvSpPr>
          <p:cNvPr id="246786" name="Rectangle 2"/>
          <p:cNvSpPr>
            <a:spLocks noGrp="1" noChangeArrowheads="1"/>
          </p:cNvSpPr>
          <p:nvPr>
            <p:ph type="title"/>
          </p:nvPr>
        </p:nvSpPr>
        <p:spPr/>
        <p:txBody>
          <a:bodyPr>
            <a:normAutofit/>
          </a:bodyPr>
          <a:lstStyle/>
          <a:p>
            <a:pPr algn="l"/>
            <a:r>
              <a:rPr lang="en-GB" sz="2400" b="1" dirty="0"/>
              <a:t>Financial </a:t>
            </a:r>
            <a:r>
              <a:rPr lang="en-GB" sz="2400" b="1" dirty="0" smtClean="0"/>
              <a:t>resource is needed to ….</a:t>
            </a:r>
            <a:endParaRPr lang="en-US" sz="2400" b="1" dirty="0"/>
          </a:p>
        </p:txBody>
      </p:sp>
      <p:sp>
        <p:nvSpPr>
          <p:cNvPr id="246787" name="Rectangle 3"/>
          <p:cNvSpPr>
            <a:spLocks noGrp="1" noChangeArrowheads="1"/>
          </p:cNvSpPr>
          <p:nvPr>
            <p:ph type="body" idx="1"/>
          </p:nvPr>
        </p:nvSpPr>
        <p:spPr>
          <a:xfrm>
            <a:off x="457200" y="1196752"/>
            <a:ext cx="8229600" cy="4929411"/>
          </a:xfrm>
        </p:spPr>
        <p:txBody>
          <a:bodyPr>
            <a:normAutofit/>
          </a:bodyPr>
          <a:lstStyle/>
          <a:p>
            <a:pPr>
              <a:buFont typeface="Wingdings" pitchFamily="2" charset="2"/>
              <a:buNone/>
            </a:pPr>
            <a:endParaRPr lang="en-GB" sz="1800" b="1" dirty="0">
              <a:latin typeface="Arial" pitchFamily="34" charset="0"/>
            </a:endParaRPr>
          </a:p>
          <a:p>
            <a:pPr marL="0" indent="0">
              <a:buNone/>
            </a:pPr>
            <a:r>
              <a:rPr lang="en-GB" sz="1800" b="1" dirty="0" smtClean="0"/>
              <a:t>provide </a:t>
            </a:r>
            <a:r>
              <a:rPr lang="en-GB" sz="1800" b="1" dirty="0"/>
              <a:t>for</a:t>
            </a:r>
          </a:p>
          <a:p>
            <a:pPr>
              <a:buFont typeface="Wingdings" pitchFamily="2" charset="2"/>
              <a:buChar char="q"/>
            </a:pPr>
            <a:r>
              <a:rPr lang="en-GB" sz="1800" dirty="0" smtClean="0"/>
              <a:t>quality </a:t>
            </a:r>
            <a:r>
              <a:rPr lang="en-GB" sz="1800" dirty="0"/>
              <a:t>leadership and management</a:t>
            </a:r>
          </a:p>
          <a:p>
            <a:pPr>
              <a:buFont typeface="Wingdings" pitchFamily="2" charset="2"/>
              <a:buChar char="q"/>
            </a:pPr>
            <a:r>
              <a:rPr lang="en-GB" sz="1800" dirty="0" smtClean="0"/>
              <a:t>infrastructure </a:t>
            </a:r>
            <a:r>
              <a:rPr lang="en-GB" sz="1800" dirty="0"/>
              <a:t>to underpin provision of high quality legal services:</a:t>
            </a:r>
          </a:p>
          <a:p>
            <a:pPr>
              <a:buFontTx/>
              <a:buNone/>
            </a:pPr>
            <a:r>
              <a:rPr lang="en-GB" sz="1800" dirty="0"/>
              <a:t>     - KM</a:t>
            </a:r>
          </a:p>
          <a:p>
            <a:pPr>
              <a:buFontTx/>
              <a:buNone/>
            </a:pPr>
            <a:r>
              <a:rPr lang="en-GB" sz="1800" dirty="0"/>
              <a:t>     - </a:t>
            </a:r>
            <a:r>
              <a:rPr lang="en-GB" sz="1800" dirty="0" smtClean="0"/>
              <a:t>compliance and risk </a:t>
            </a:r>
            <a:r>
              <a:rPr lang="en-GB" sz="1800" dirty="0"/>
              <a:t>management</a:t>
            </a:r>
          </a:p>
          <a:p>
            <a:pPr>
              <a:buFontTx/>
              <a:buNone/>
            </a:pPr>
            <a:r>
              <a:rPr lang="en-GB" sz="1800" dirty="0"/>
              <a:t>     - HR (a people business!)</a:t>
            </a:r>
          </a:p>
          <a:p>
            <a:pPr>
              <a:buFontTx/>
              <a:buNone/>
            </a:pPr>
            <a:r>
              <a:rPr lang="en-GB" sz="1800" dirty="0"/>
              <a:t>     - Technology </a:t>
            </a:r>
            <a:endParaRPr lang="en-GB" sz="1800" dirty="0" smtClean="0"/>
          </a:p>
          <a:p>
            <a:pPr>
              <a:buFontTx/>
              <a:buNone/>
            </a:pPr>
            <a:r>
              <a:rPr lang="en-GB" sz="1800" dirty="0"/>
              <a:t> </a:t>
            </a:r>
            <a:r>
              <a:rPr lang="en-GB" sz="1800" dirty="0" smtClean="0"/>
              <a:t>    - financial expertise</a:t>
            </a:r>
            <a:endParaRPr lang="en-GB" sz="1800" dirty="0"/>
          </a:p>
          <a:p>
            <a:pPr>
              <a:buFontTx/>
              <a:buNone/>
            </a:pPr>
            <a:endParaRPr lang="en-GB" sz="1600" dirty="0"/>
          </a:p>
          <a:p>
            <a:pPr marL="0" indent="0">
              <a:buNone/>
            </a:pPr>
            <a:r>
              <a:rPr lang="en-GB" sz="1800" b="1" dirty="0"/>
              <a:t>Build </a:t>
            </a:r>
            <a:endParaRPr lang="en-GB" sz="1800" b="1" dirty="0" smtClean="0"/>
          </a:p>
          <a:p>
            <a:pPr>
              <a:buFont typeface="Wingdings" pitchFamily="2" charset="2"/>
              <a:buChar char="q"/>
            </a:pPr>
            <a:r>
              <a:rPr lang="en-GB" sz="1800" dirty="0" smtClean="0"/>
              <a:t>market </a:t>
            </a:r>
            <a:r>
              <a:rPr lang="en-GB" sz="1800" dirty="0"/>
              <a:t>share and profile to </a:t>
            </a:r>
            <a:r>
              <a:rPr lang="en-GB" sz="1800" dirty="0" smtClean="0"/>
              <a:t>attract and retain   </a:t>
            </a:r>
            <a:endParaRPr lang="en-GB" sz="1800" dirty="0"/>
          </a:p>
          <a:p>
            <a:pPr>
              <a:buFontTx/>
              <a:buNone/>
            </a:pPr>
            <a:r>
              <a:rPr lang="en-GB" sz="1800" dirty="0"/>
              <a:t>     - better quality people </a:t>
            </a:r>
          </a:p>
          <a:p>
            <a:pPr>
              <a:buFontTx/>
              <a:buNone/>
            </a:pPr>
            <a:r>
              <a:rPr lang="en-GB" sz="1800" dirty="0"/>
              <a:t>     - </a:t>
            </a:r>
            <a:r>
              <a:rPr lang="en-GB" sz="1800" dirty="0" smtClean="0"/>
              <a:t>more profitable clients </a:t>
            </a:r>
            <a:endParaRPr lang="en-US" sz="1800" dirty="0"/>
          </a:p>
        </p:txBody>
      </p:sp>
    </p:spTree>
    <p:extLst>
      <p:ext uri="{BB962C8B-B14F-4D97-AF65-F5344CB8AC3E}">
        <p14:creationId xmlns:p14="http://schemas.microsoft.com/office/powerpoint/2010/main" val="350863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PETER SCOTT CONSULTING</a:t>
            </a:r>
          </a:p>
        </p:txBody>
      </p:sp>
      <p:sp>
        <p:nvSpPr>
          <p:cNvPr id="243714" name="Rectangle 2"/>
          <p:cNvSpPr>
            <a:spLocks noGrp="1" noChangeArrowheads="1"/>
          </p:cNvSpPr>
          <p:nvPr>
            <p:ph type="title"/>
          </p:nvPr>
        </p:nvSpPr>
        <p:spPr>
          <a:xfrm>
            <a:off x="457200" y="274638"/>
            <a:ext cx="8229600" cy="1714202"/>
          </a:xfrm>
        </p:spPr>
        <p:txBody>
          <a:bodyPr>
            <a:normAutofit/>
          </a:bodyPr>
          <a:lstStyle/>
          <a:p>
            <a:pPr algn="l"/>
            <a:r>
              <a:rPr lang="en-GB" sz="2400" b="1" dirty="0"/>
              <a:t>Can consolidation in </a:t>
            </a:r>
            <a:r>
              <a:rPr lang="en-GB" sz="2400" b="1" dirty="0" smtClean="0"/>
              <a:t>this </a:t>
            </a:r>
            <a:r>
              <a:rPr lang="en-GB" sz="2400" b="1" dirty="0"/>
              <a:t>fragmented and challenged </a:t>
            </a:r>
            <a:r>
              <a:rPr lang="en-GB" sz="2400" b="1" dirty="0" smtClean="0"/>
              <a:t>legal profession </a:t>
            </a:r>
            <a:r>
              <a:rPr lang="en-GB" sz="2400" b="1" dirty="0"/>
              <a:t>help build competitive advantage?</a:t>
            </a:r>
            <a:endParaRPr lang="en-US" sz="2400" b="1" dirty="0"/>
          </a:p>
        </p:txBody>
      </p:sp>
      <p:sp>
        <p:nvSpPr>
          <p:cNvPr id="243715" name="Rectangle 3"/>
          <p:cNvSpPr>
            <a:spLocks noGrp="1" noChangeArrowheads="1"/>
          </p:cNvSpPr>
          <p:nvPr>
            <p:ph type="body" idx="1"/>
          </p:nvPr>
        </p:nvSpPr>
        <p:spPr>
          <a:xfrm>
            <a:off x="457200" y="2204864"/>
            <a:ext cx="8229600" cy="3921299"/>
          </a:xfrm>
        </p:spPr>
        <p:txBody>
          <a:bodyPr/>
          <a:lstStyle/>
          <a:p>
            <a:pPr>
              <a:buFont typeface="Wingdings" pitchFamily="2" charset="2"/>
              <a:buNone/>
            </a:pPr>
            <a:endParaRPr lang="en-GB" sz="2000" b="1" dirty="0" smtClean="0">
              <a:latin typeface="Arial" pitchFamily="34" charset="0"/>
            </a:endParaRPr>
          </a:p>
          <a:p>
            <a:pPr>
              <a:buFont typeface="Wingdings" pitchFamily="2" charset="2"/>
              <a:buNone/>
            </a:pPr>
            <a:r>
              <a:rPr lang="en-GB" sz="2400" b="1" dirty="0" smtClean="0"/>
              <a:t>NB</a:t>
            </a:r>
            <a:r>
              <a:rPr lang="en-GB" sz="2400" dirty="0" smtClean="0"/>
              <a:t> </a:t>
            </a:r>
            <a:r>
              <a:rPr lang="en-GB" sz="2400" dirty="0"/>
              <a:t>– </a:t>
            </a:r>
            <a:r>
              <a:rPr lang="en-GB" sz="2400" dirty="0" smtClean="0"/>
              <a:t>consolidation is </a:t>
            </a:r>
            <a:r>
              <a:rPr lang="en-GB" sz="2400" dirty="0"/>
              <a:t>not a panacea </a:t>
            </a:r>
          </a:p>
          <a:p>
            <a:pPr>
              <a:buFont typeface="Wingdings" pitchFamily="2" charset="2"/>
              <a:buNone/>
            </a:pPr>
            <a:endParaRPr lang="en-GB" sz="2400" dirty="0"/>
          </a:p>
          <a:p>
            <a:pPr>
              <a:buFont typeface="Wingdings" pitchFamily="2" charset="2"/>
              <a:buChar char="q"/>
            </a:pPr>
            <a:r>
              <a:rPr lang="en-GB" sz="2400" dirty="0" smtClean="0"/>
              <a:t> </a:t>
            </a:r>
            <a:r>
              <a:rPr lang="en-GB" sz="2400" dirty="0"/>
              <a:t>often just a better platform on which to build a more </a:t>
            </a:r>
          </a:p>
          <a:p>
            <a:pPr>
              <a:buFontTx/>
              <a:buNone/>
            </a:pPr>
            <a:r>
              <a:rPr lang="en-GB" sz="2400" dirty="0"/>
              <a:t>  </a:t>
            </a:r>
            <a:r>
              <a:rPr lang="en-GB" sz="2400" dirty="0" smtClean="0"/>
              <a:t>     competitive </a:t>
            </a:r>
            <a:r>
              <a:rPr lang="en-GB" sz="2400" dirty="0"/>
              <a:t>law firm</a:t>
            </a:r>
          </a:p>
          <a:p>
            <a:pPr>
              <a:buFont typeface="Wingdings" pitchFamily="2" charset="2"/>
              <a:buChar char="q"/>
            </a:pPr>
            <a:r>
              <a:rPr lang="en-GB" sz="2400" dirty="0"/>
              <a:t> </a:t>
            </a:r>
            <a:r>
              <a:rPr lang="en-GB" sz="2400" dirty="0" smtClean="0"/>
              <a:t>not </a:t>
            </a:r>
            <a:r>
              <a:rPr lang="en-GB" sz="2400" dirty="0"/>
              <a:t>about size for the sake of size</a:t>
            </a:r>
          </a:p>
          <a:p>
            <a:pPr>
              <a:buFont typeface="Wingdings" pitchFamily="2" charset="2"/>
              <a:buNone/>
            </a:pPr>
            <a:endParaRPr lang="en-GB" dirty="0"/>
          </a:p>
        </p:txBody>
      </p:sp>
    </p:spTree>
    <p:extLst>
      <p:ext uri="{BB962C8B-B14F-4D97-AF65-F5344CB8AC3E}">
        <p14:creationId xmlns:p14="http://schemas.microsoft.com/office/powerpoint/2010/main" val="2867823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txBox="1">
            <a:spLocks noGrp="1"/>
          </p:cNvSpPr>
          <p:nvPr/>
        </p:nvSpPr>
        <p:spPr bwMode="auto">
          <a:xfrm>
            <a:off x="3124200"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GB" sz="1400" dirty="0">
                <a:latin typeface="Tahoma" pitchFamily="34" charset="0"/>
              </a:rPr>
              <a:t>PETER SCOTT CONSULTING</a:t>
            </a:r>
          </a:p>
        </p:txBody>
      </p:sp>
      <p:sp>
        <p:nvSpPr>
          <p:cNvPr id="21507" name="Rectangle 2"/>
          <p:cNvSpPr>
            <a:spLocks noGrp="1" noChangeArrowheads="1"/>
          </p:cNvSpPr>
          <p:nvPr>
            <p:ph type="title" idx="4294967295"/>
          </p:nvPr>
        </p:nvSpPr>
        <p:spPr/>
        <p:txBody>
          <a:bodyPr/>
          <a:lstStyle/>
          <a:p>
            <a:pPr algn="l"/>
            <a:r>
              <a:rPr lang="en-GB" sz="3200" b="1" dirty="0" smtClean="0"/>
              <a:t>Consolidate for </a:t>
            </a:r>
            <a:r>
              <a:rPr lang="en-GB" sz="3200" b="1" dirty="0"/>
              <a:t>the right reasons</a:t>
            </a:r>
            <a:endParaRPr lang="en-US" sz="3200" b="1" dirty="0"/>
          </a:p>
        </p:txBody>
      </p:sp>
      <p:sp>
        <p:nvSpPr>
          <p:cNvPr id="21508" name="Rectangle 3" descr="Rectangle: Click to edit Master text styles&#10;Second level&#10;Third level&#10;Fourth level&#10;Fifth level"/>
          <p:cNvSpPr>
            <a:spLocks noGrp="1" noChangeArrowheads="1"/>
          </p:cNvSpPr>
          <p:nvPr>
            <p:ph type="body" idx="4294967295"/>
          </p:nvPr>
        </p:nvSpPr>
        <p:spPr/>
        <p:txBody>
          <a:bodyPr/>
          <a:lstStyle/>
          <a:p>
            <a:endParaRPr lang="en-GB" sz="2800" dirty="0">
              <a:latin typeface="Verdana" pitchFamily="34" charset="0"/>
            </a:endParaRPr>
          </a:p>
          <a:p>
            <a:r>
              <a:rPr lang="en-GB" sz="2400" dirty="0" smtClean="0"/>
              <a:t>Consolidation is </a:t>
            </a:r>
            <a:r>
              <a:rPr lang="en-GB" sz="2400" dirty="0"/>
              <a:t>not a strategy </a:t>
            </a:r>
            <a:r>
              <a:rPr lang="en-GB" sz="2400" dirty="0">
                <a:latin typeface="Arial"/>
              </a:rPr>
              <a:t>–</a:t>
            </a:r>
            <a:r>
              <a:rPr lang="en-GB" sz="2400" dirty="0"/>
              <a:t> it is a means to an end </a:t>
            </a:r>
            <a:r>
              <a:rPr lang="en-GB" sz="2400" dirty="0">
                <a:latin typeface="Arial"/>
              </a:rPr>
              <a:t>–</a:t>
            </a:r>
            <a:r>
              <a:rPr lang="en-GB" sz="2400" b="1" dirty="0"/>
              <a:t> to gain competitive </a:t>
            </a:r>
            <a:r>
              <a:rPr lang="en-GB" sz="2400" b="1" dirty="0" smtClean="0"/>
              <a:t>advantage</a:t>
            </a:r>
          </a:p>
          <a:p>
            <a:pPr marL="0" indent="0">
              <a:buNone/>
            </a:pPr>
            <a:endParaRPr lang="en-GB" sz="2400" dirty="0"/>
          </a:p>
          <a:p>
            <a:r>
              <a:rPr lang="en-GB" sz="2400" dirty="0" smtClean="0"/>
              <a:t>Consolidation </a:t>
            </a:r>
            <a:r>
              <a:rPr lang="en-GB" sz="2400" dirty="0"/>
              <a:t>can help build </a:t>
            </a:r>
            <a:r>
              <a:rPr lang="en-GB" sz="2400" b="1" dirty="0"/>
              <a:t>RESOURCE</a:t>
            </a:r>
            <a:r>
              <a:rPr lang="en-GB" sz="2400" dirty="0"/>
              <a:t> </a:t>
            </a:r>
            <a:r>
              <a:rPr lang="en-GB" sz="2400" dirty="0">
                <a:latin typeface="Arial"/>
              </a:rPr>
              <a:t>–</a:t>
            </a:r>
            <a:r>
              <a:rPr lang="en-GB" sz="2400" dirty="0"/>
              <a:t> to enable a firm to provide its clients </a:t>
            </a:r>
            <a:endParaRPr lang="en-GB" sz="2400" dirty="0" smtClean="0"/>
          </a:p>
          <a:p>
            <a:pPr marL="0" indent="0">
              <a:buNone/>
            </a:pPr>
            <a:r>
              <a:rPr lang="en-GB" sz="2400" dirty="0" smtClean="0"/>
              <a:t>       - with </a:t>
            </a:r>
            <a:r>
              <a:rPr lang="en-GB" sz="2400" dirty="0"/>
              <a:t>what </a:t>
            </a:r>
            <a:r>
              <a:rPr lang="en-GB" sz="2400" b="1" dirty="0" smtClean="0"/>
              <a:t>they</a:t>
            </a:r>
            <a:r>
              <a:rPr lang="en-GB" sz="2400" dirty="0" smtClean="0"/>
              <a:t> want </a:t>
            </a:r>
          </a:p>
          <a:p>
            <a:pPr marL="0" indent="0">
              <a:buNone/>
            </a:pPr>
            <a:r>
              <a:rPr lang="en-GB" sz="2400" b="1" dirty="0" smtClean="0"/>
              <a:t>       - </a:t>
            </a:r>
            <a:r>
              <a:rPr lang="en-GB" sz="2400" dirty="0" smtClean="0"/>
              <a:t>at prices</a:t>
            </a:r>
            <a:r>
              <a:rPr lang="en-GB" sz="2400" b="1" dirty="0" smtClean="0"/>
              <a:t> they </a:t>
            </a:r>
            <a:r>
              <a:rPr lang="en-GB" sz="2400" dirty="0" smtClean="0"/>
              <a:t>consider value for money </a:t>
            </a:r>
            <a:r>
              <a:rPr lang="en-GB" sz="2400" dirty="0" smtClean="0">
                <a:latin typeface="Verdana" pitchFamily="34" charset="0"/>
              </a:rPr>
              <a:t> </a:t>
            </a:r>
          </a:p>
          <a:p>
            <a:pPr marL="0" indent="0">
              <a:buNone/>
            </a:pPr>
            <a:r>
              <a:rPr lang="en-GB" sz="2000" dirty="0">
                <a:latin typeface="Verdana" pitchFamily="34" charset="0"/>
              </a:rPr>
              <a:t> </a:t>
            </a:r>
            <a:r>
              <a:rPr lang="en-GB" sz="2000" dirty="0" smtClean="0">
                <a:latin typeface="Verdana" pitchFamily="34" charset="0"/>
              </a:rPr>
              <a:t>    - and do this better than rivals </a:t>
            </a:r>
            <a:endParaRPr lang="en-US" sz="2000" dirty="0">
              <a:latin typeface="Verdana" pitchFamily="34" charset="0"/>
            </a:endParaRPr>
          </a:p>
        </p:txBody>
      </p:sp>
    </p:spTree>
    <p:extLst>
      <p:ext uri="{BB962C8B-B14F-4D97-AF65-F5344CB8AC3E}">
        <p14:creationId xmlns:p14="http://schemas.microsoft.com/office/powerpoint/2010/main" val="2638918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Footer Placeholder 3"/>
          <p:cNvSpPr>
            <a:spLocks noGrp="1"/>
          </p:cNvSpPr>
          <p:nvPr>
            <p:ph type="ftr" sz="quarter" idx="11"/>
          </p:nvPr>
        </p:nvSpPr>
        <p:spPr/>
        <p:txBody>
          <a:bodyPr/>
          <a:lstStyle/>
          <a:p>
            <a:pPr>
              <a:defRPr/>
            </a:pPr>
            <a:r>
              <a:rPr lang="en-GB"/>
              <a:t>PETER SCOTT CONSULTING</a:t>
            </a:r>
          </a:p>
        </p:txBody>
      </p:sp>
      <p:sp>
        <p:nvSpPr>
          <p:cNvPr id="326658" name="Rectangle 2"/>
          <p:cNvSpPr>
            <a:spLocks noGrp="1" noChangeArrowheads="1"/>
          </p:cNvSpPr>
          <p:nvPr>
            <p:ph type="title"/>
          </p:nvPr>
        </p:nvSpPr>
        <p:spPr>
          <a:xfrm>
            <a:off x="251520" y="471488"/>
            <a:ext cx="8206680" cy="658812"/>
          </a:xfrm>
        </p:spPr>
        <p:txBody>
          <a:bodyPr rtlCol="0">
            <a:noAutofit/>
          </a:bodyPr>
          <a:lstStyle/>
          <a:p>
            <a:pPr algn="l">
              <a:defRPr/>
            </a:pPr>
            <a:r>
              <a:rPr lang="en-GB" sz="2800" b="1" dirty="0"/>
              <a:t>The role of risk management in building a more competitive law firm </a:t>
            </a:r>
          </a:p>
        </p:txBody>
      </p:sp>
      <p:grpSp>
        <p:nvGrpSpPr>
          <p:cNvPr id="326659" name="Group 3"/>
          <p:cNvGrpSpPr>
            <a:grpSpLocks/>
          </p:cNvGrpSpPr>
          <p:nvPr/>
        </p:nvGrpSpPr>
        <p:grpSpPr bwMode="auto">
          <a:xfrm>
            <a:off x="2565400" y="1260475"/>
            <a:ext cx="5494338" cy="5410200"/>
            <a:chOff x="1616" y="794"/>
            <a:chExt cx="3461" cy="3408"/>
          </a:xfrm>
        </p:grpSpPr>
        <p:pic>
          <p:nvPicPr>
            <p:cNvPr id="5127" name="Picture 4" descr="9 leaf circle 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6" y="794"/>
              <a:ext cx="3461" cy="3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8" name="Group 5"/>
            <p:cNvGrpSpPr>
              <a:grpSpLocks/>
            </p:cNvGrpSpPr>
            <p:nvPr/>
          </p:nvGrpSpPr>
          <p:grpSpPr bwMode="auto">
            <a:xfrm>
              <a:off x="1758" y="1092"/>
              <a:ext cx="3187" cy="2824"/>
              <a:chOff x="1758" y="1092"/>
              <a:chExt cx="3187" cy="2824"/>
            </a:xfrm>
          </p:grpSpPr>
          <p:sp>
            <p:nvSpPr>
              <p:cNvPr id="5129" name="Rectangle 6"/>
              <p:cNvSpPr>
                <a:spLocks noChangeArrowheads="1"/>
              </p:cNvSpPr>
              <p:nvPr/>
            </p:nvSpPr>
            <p:spPr bwMode="auto">
              <a:xfrm rot="-3093521">
                <a:off x="3794" y="1427"/>
                <a:ext cx="64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GB" altLang="en-US" sz="2000" b="1"/>
                  <a:t>People</a:t>
                </a:r>
              </a:p>
            </p:txBody>
          </p:sp>
          <p:sp>
            <p:nvSpPr>
              <p:cNvPr id="5130" name="Text Box 8"/>
              <p:cNvSpPr txBox="1">
                <a:spLocks noChangeArrowheads="1"/>
              </p:cNvSpPr>
              <p:nvPr/>
            </p:nvSpPr>
            <p:spPr bwMode="auto">
              <a:xfrm rot="-484655">
                <a:off x="4061" y="2147"/>
                <a:ext cx="8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altLang="en-US" b="1"/>
                  <a:t>Regulatory</a:t>
                </a:r>
              </a:p>
            </p:txBody>
          </p:sp>
          <p:sp>
            <p:nvSpPr>
              <p:cNvPr id="5131" name="Text Box 9"/>
              <p:cNvSpPr txBox="1">
                <a:spLocks noChangeArrowheads="1"/>
              </p:cNvSpPr>
              <p:nvPr/>
            </p:nvSpPr>
            <p:spPr bwMode="auto">
              <a:xfrm rot="1972874">
                <a:off x="3979" y="2882"/>
                <a:ext cx="70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GB" altLang="en-US" sz="2000" b="1"/>
                  <a:t>IT</a:t>
                </a:r>
              </a:p>
            </p:txBody>
          </p:sp>
          <p:sp>
            <p:nvSpPr>
              <p:cNvPr id="5132" name="Rectangle 10"/>
              <p:cNvSpPr>
                <a:spLocks noChangeArrowheads="1"/>
              </p:cNvSpPr>
              <p:nvPr/>
            </p:nvSpPr>
            <p:spPr bwMode="auto">
              <a:xfrm rot="-6688454">
                <a:off x="3342" y="3371"/>
                <a:ext cx="78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altLang="en-US" sz="1600" b="1">
                    <a:solidFill>
                      <a:srgbClr val="000000"/>
                    </a:solidFill>
                  </a:rPr>
                  <a:t>Competition </a:t>
                </a:r>
              </a:p>
              <a:p>
                <a:pPr algn="ctr" eaLnBrk="1" hangingPunct="1"/>
                <a:r>
                  <a:rPr lang="en-GB" altLang="en-US" sz="1600" b="1">
                    <a:solidFill>
                      <a:srgbClr val="000000"/>
                    </a:solidFill>
                  </a:rPr>
                  <a:t>/business</a:t>
                </a:r>
                <a:endParaRPr lang="en-GB" altLang="en-US" sz="2400">
                  <a:latin typeface="Times New Roman" pitchFamily="18" charset="0"/>
                </a:endParaRPr>
              </a:p>
            </p:txBody>
          </p:sp>
          <p:sp>
            <p:nvSpPr>
              <p:cNvPr id="5133" name="Rectangle 11"/>
              <p:cNvSpPr>
                <a:spLocks noChangeArrowheads="1"/>
              </p:cNvSpPr>
              <p:nvPr/>
            </p:nvSpPr>
            <p:spPr bwMode="auto">
              <a:xfrm rot="-4211153">
                <a:off x="2602" y="3342"/>
                <a:ext cx="647"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altLang="en-US" sz="1600" b="1">
                    <a:solidFill>
                      <a:srgbClr val="000000"/>
                    </a:solidFill>
                  </a:rPr>
                  <a:t>Economic,</a:t>
                </a:r>
              </a:p>
              <a:p>
                <a:pPr algn="ctr" eaLnBrk="1" hangingPunct="1"/>
                <a:r>
                  <a:rPr lang="en-GB" altLang="en-US" sz="1600" b="1">
                    <a:solidFill>
                      <a:srgbClr val="000000"/>
                    </a:solidFill>
                  </a:rPr>
                  <a:t>political,</a:t>
                </a:r>
              </a:p>
              <a:p>
                <a:pPr algn="ctr" eaLnBrk="1" hangingPunct="1"/>
                <a:r>
                  <a:rPr lang="en-GB" altLang="en-US" sz="1600" b="1">
                    <a:solidFill>
                      <a:srgbClr val="000000"/>
                    </a:solidFill>
                  </a:rPr>
                  <a:t>fiscal</a:t>
                </a:r>
                <a:endParaRPr lang="en-GB" altLang="en-US" sz="2400">
                  <a:latin typeface="Times New Roman" pitchFamily="18" charset="0"/>
                </a:endParaRPr>
              </a:p>
            </p:txBody>
          </p:sp>
          <p:sp>
            <p:nvSpPr>
              <p:cNvPr id="5134" name="Rectangle 12"/>
              <p:cNvSpPr>
                <a:spLocks noChangeArrowheads="1"/>
              </p:cNvSpPr>
              <p:nvPr/>
            </p:nvSpPr>
            <p:spPr bwMode="auto">
              <a:xfrm rot="-1764817">
                <a:off x="2027" y="2933"/>
                <a:ext cx="63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GB" altLang="en-US" sz="1600" b="1">
                    <a:solidFill>
                      <a:srgbClr val="000000"/>
                    </a:solidFill>
                  </a:rPr>
                  <a:t>Financial</a:t>
                </a:r>
                <a:endParaRPr lang="en-GB" altLang="en-US" sz="2400">
                  <a:latin typeface="Times New Roman" pitchFamily="18" charset="0"/>
                </a:endParaRPr>
              </a:p>
            </p:txBody>
          </p:sp>
          <p:sp>
            <p:nvSpPr>
              <p:cNvPr id="5135" name="Text Box 13"/>
              <p:cNvSpPr txBox="1">
                <a:spLocks noChangeArrowheads="1"/>
              </p:cNvSpPr>
              <p:nvPr/>
            </p:nvSpPr>
            <p:spPr bwMode="auto">
              <a:xfrm rot="547889">
                <a:off x="1758" y="2161"/>
                <a:ext cx="85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GB" altLang="en-US" sz="1600" b="1"/>
                  <a:t>Asset</a:t>
                </a:r>
              </a:p>
            </p:txBody>
          </p:sp>
          <p:sp>
            <p:nvSpPr>
              <p:cNvPr id="5136" name="Text Box 14"/>
              <p:cNvSpPr txBox="1">
                <a:spLocks noChangeArrowheads="1"/>
              </p:cNvSpPr>
              <p:nvPr/>
            </p:nvSpPr>
            <p:spPr bwMode="auto">
              <a:xfrm rot="2877274">
                <a:off x="2159" y="1439"/>
                <a:ext cx="90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GB" altLang="en-US" sz="1600" b="1">
                    <a:solidFill>
                      <a:srgbClr val="001E4C"/>
                    </a:solidFill>
                  </a:rPr>
                  <a:t>Reputational</a:t>
                </a:r>
              </a:p>
            </p:txBody>
          </p:sp>
        </p:grpSp>
      </p:grpSp>
      <p:sp>
        <p:nvSpPr>
          <p:cNvPr id="326671" name="Text Box 15"/>
          <p:cNvSpPr txBox="1">
            <a:spLocks noChangeArrowheads="1"/>
          </p:cNvSpPr>
          <p:nvPr/>
        </p:nvSpPr>
        <p:spPr bwMode="auto">
          <a:xfrm>
            <a:off x="4499992" y="3391187"/>
            <a:ext cx="155949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GB" altLang="en-US" b="1" dirty="0">
                <a:solidFill>
                  <a:srgbClr val="FFFF00"/>
                </a:solidFill>
                <a:latin typeface="Century725 BT"/>
              </a:rPr>
              <a:t>Lack of </a:t>
            </a:r>
            <a:r>
              <a:rPr lang="en-GB" altLang="en-US" b="1" dirty="0" smtClean="0">
                <a:solidFill>
                  <a:srgbClr val="FFFF00"/>
                </a:solidFill>
                <a:latin typeface="Century725 BT"/>
              </a:rPr>
              <a:t>knowledge</a:t>
            </a:r>
            <a:endParaRPr lang="en-GB" altLang="en-US" b="1" dirty="0">
              <a:solidFill>
                <a:srgbClr val="FFFF00"/>
              </a:solidFill>
              <a:latin typeface="Century725 BT"/>
            </a:endParaRPr>
          </a:p>
        </p:txBody>
      </p:sp>
      <p:sp>
        <p:nvSpPr>
          <p:cNvPr id="2" name="TextBox 1"/>
          <p:cNvSpPr txBox="1"/>
          <p:nvPr/>
        </p:nvSpPr>
        <p:spPr>
          <a:xfrm>
            <a:off x="5032375" y="1341438"/>
            <a:ext cx="460375" cy="1295400"/>
          </a:xfrm>
          <a:prstGeom prst="rect">
            <a:avLst/>
          </a:prstGeom>
          <a:noFill/>
        </p:spPr>
        <p:txBody>
          <a:bodyPr vert="vert">
            <a:spAutoFit/>
          </a:bodyPr>
          <a:lstStyle/>
          <a:p>
            <a:pPr fontAlgn="auto">
              <a:spcBef>
                <a:spcPts val="0"/>
              </a:spcBef>
              <a:spcAft>
                <a:spcPts val="0"/>
              </a:spcAft>
              <a:defRPr/>
            </a:pPr>
            <a:r>
              <a:rPr lang="en-GB" b="1" dirty="0">
                <a:latin typeface="+mn-lt"/>
              </a:rPr>
              <a:t>Operational </a:t>
            </a:r>
          </a:p>
        </p:txBody>
      </p:sp>
    </p:spTree>
    <p:extLst>
      <p:ext uri="{BB962C8B-B14F-4D97-AF65-F5344CB8AC3E}">
        <p14:creationId xmlns:p14="http://schemas.microsoft.com/office/powerpoint/2010/main" val="1798335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26658"/>
                                        </p:tgtEl>
                                        <p:attrNameLst>
                                          <p:attrName>style.visibility</p:attrName>
                                        </p:attrNameLst>
                                      </p:cBhvr>
                                      <p:to>
                                        <p:strVal val="visible"/>
                                      </p:to>
                                    </p:set>
                                    <p:anim calcmode="lin" valueType="num">
                                      <p:cBhvr additive="base">
                                        <p:cTn id="7" dur="500" fill="hold"/>
                                        <p:tgtEl>
                                          <p:spTgt spid="326658"/>
                                        </p:tgtEl>
                                        <p:attrNameLst>
                                          <p:attrName>ppt_x</p:attrName>
                                        </p:attrNameLst>
                                      </p:cBhvr>
                                      <p:tavLst>
                                        <p:tav tm="0">
                                          <p:val>
                                            <p:strVal val="0-#ppt_w/2"/>
                                          </p:val>
                                        </p:tav>
                                        <p:tav tm="100000">
                                          <p:val>
                                            <p:strVal val="#ppt_x"/>
                                          </p:val>
                                        </p:tav>
                                      </p:tavLst>
                                    </p:anim>
                                    <p:anim calcmode="lin" valueType="num">
                                      <p:cBhvr additive="base">
                                        <p:cTn id="8" dur="500" fill="hold"/>
                                        <p:tgtEl>
                                          <p:spTgt spid="3266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326659"/>
                                        </p:tgtEl>
                                        <p:attrNameLst>
                                          <p:attrName>style.visibility</p:attrName>
                                        </p:attrNameLst>
                                      </p:cBhvr>
                                      <p:to>
                                        <p:strVal val="visible"/>
                                      </p:to>
                                    </p:set>
                                  </p:childTnLst>
                                </p:cTn>
                              </p:par>
                            </p:childTnLst>
                          </p:cTn>
                        </p:par>
                        <p:par>
                          <p:cTn id="13" fill="hold" nodeType="afterGroup">
                            <p:stCondLst>
                              <p:cond delay="500"/>
                            </p:stCondLst>
                            <p:childTnLst>
                              <p:par>
                                <p:cTn id="14" presetID="19" presetClass="entr" presetSubtype="10" fill="hold" grpId="0" nodeType="afterEffect">
                                  <p:stCondLst>
                                    <p:cond delay="0"/>
                                  </p:stCondLst>
                                  <p:childTnLst>
                                    <p:set>
                                      <p:cBhvr>
                                        <p:cTn id="15" dur="1" fill="hold">
                                          <p:stCondLst>
                                            <p:cond delay="0"/>
                                          </p:stCondLst>
                                        </p:cTn>
                                        <p:tgtEl>
                                          <p:spTgt spid="326671"/>
                                        </p:tgtEl>
                                        <p:attrNameLst>
                                          <p:attrName>style.visibility</p:attrName>
                                        </p:attrNameLst>
                                      </p:cBhvr>
                                      <p:to>
                                        <p:strVal val="visible"/>
                                      </p:to>
                                    </p:set>
                                    <p:anim calcmode="lin" valueType="num">
                                      <p:cBhvr>
                                        <p:cTn id="16" dur="5000" fill="hold"/>
                                        <p:tgtEl>
                                          <p:spTgt spid="326671"/>
                                        </p:tgtEl>
                                        <p:attrNameLst>
                                          <p:attrName>ppt_w</p:attrName>
                                        </p:attrNameLst>
                                      </p:cBhvr>
                                      <p:tavLst>
                                        <p:tav tm="0" fmla="#ppt_w*sin(2.5*pi*$)">
                                          <p:val>
                                            <p:fltVal val="0"/>
                                          </p:val>
                                        </p:tav>
                                        <p:tav tm="100000">
                                          <p:val>
                                            <p:fltVal val="1"/>
                                          </p:val>
                                        </p:tav>
                                      </p:tavLst>
                                    </p:anim>
                                    <p:anim calcmode="lin" valueType="num">
                                      <p:cBhvr>
                                        <p:cTn id="17" dur="5000" fill="hold"/>
                                        <p:tgtEl>
                                          <p:spTgt spid="32667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8" grpId="0" autoUpdateAnimBg="0"/>
      <p:bldP spid="32667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All these challenges are </a:t>
            </a:r>
            <a:r>
              <a:rPr lang="en-GB" sz="2800" b="1" i="1" dirty="0" smtClean="0"/>
              <a:t>risks</a:t>
            </a:r>
            <a:r>
              <a:rPr lang="en-GB" sz="2800" b="1" dirty="0" smtClean="0"/>
              <a:t> for law firms</a:t>
            </a:r>
            <a:endParaRPr lang="en-GB" sz="2800" b="1" dirty="0"/>
          </a:p>
        </p:txBody>
      </p:sp>
      <p:sp>
        <p:nvSpPr>
          <p:cNvPr id="3" name="Content Placeholder 2"/>
          <p:cNvSpPr>
            <a:spLocks noGrp="1"/>
          </p:cNvSpPr>
          <p:nvPr>
            <p:ph idx="1"/>
          </p:nvPr>
        </p:nvSpPr>
        <p:spPr/>
        <p:txBody>
          <a:bodyPr>
            <a:normAutofit/>
          </a:bodyPr>
          <a:lstStyle/>
          <a:p>
            <a:pPr marL="0" indent="0">
              <a:buNone/>
            </a:pPr>
            <a:endParaRPr lang="en-GB" sz="2000" i="1" dirty="0" smtClean="0"/>
          </a:p>
          <a:p>
            <a:pPr marL="0" indent="0">
              <a:buNone/>
            </a:pPr>
            <a:r>
              <a:rPr lang="en-GB" sz="2400" i="1" dirty="0" smtClean="0"/>
              <a:t>“It has got to make financial sense, but you have to see risk management as one of your strategic objectives. Business resilience is actually a competitive advantage”</a:t>
            </a:r>
          </a:p>
          <a:p>
            <a:pPr marL="0" indent="0">
              <a:buNone/>
            </a:pPr>
            <a:endParaRPr lang="en-GB" sz="2000" dirty="0"/>
          </a:p>
          <a:p>
            <a:pPr marL="0" indent="0">
              <a:buNone/>
            </a:pPr>
            <a:r>
              <a:rPr lang="en-GB" sz="1800" dirty="0" smtClean="0"/>
              <a:t>Cedric Lenoire, head of FM Global’s risk consulting division – quoted in the Times 21 January 2013   </a:t>
            </a:r>
          </a:p>
          <a:p>
            <a:pPr marL="0" indent="0">
              <a:buNone/>
            </a:pPr>
            <a:endParaRPr lang="en-GB" sz="1800" dirty="0"/>
          </a:p>
          <a:p>
            <a:pPr marL="0" indent="0">
              <a:buNone/>
            </a:pPr>
            <a:endParaRPr lang="en-GB" sz="1800" dirty="0" smtClean="0"/>
          </a:p>
          <a:p>
            <a:pPr marL="0" indent="0">
              <a:buNone/>
            </a:pPr>
            <a:endParaRPr lang="en-GB" sz="1800" dirty="0"/>
          </a:p>
        </p:txBody>
      </p:sp>
    </p:spTree>
    <p:extLst>
      <p:ext uri="{BB962C8B-B14F-4D97-AF65-F5344CB8AC3E}">
        <p14:creationId xmlns:p14="http://schemas.microsoft.com/office/powerpoint/2010/main" val="1916268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476250" y="274638"/>
            <a:ext cx="7697788" cy="838200"/>
          </a:xfrm>
        </p:spPr>
        <p:txBody>
          <a:bodyPr rtlCol="0" anchor="b">
            <a:normAutofit fontScale="90000"/>
          </a:bodyPr>
          <a:lstStyle/>
          <a:p>
            <a:pPr algn="l" eaLnBrk="1" fontAlgn="auto" hangingPunct="1">
              <a:spcAft>
                <a:spcPts val="0"/>
              </a:spcAft>
              <a:defRPr/>
            </a:pPr>
            <a:r>
              <a:rPr lang="en-GB" sz="1800" b="1" dirty="0" smtClean="0">
                <a:latin typeface="Verdana" pitchFamily="34" charset="0"/>
              </a:rPr>
              <a:t/>
            </a:r>
            <a:br>
              <a:rPr lang="en-GB" sz="1800" b="1" dirty="0" smtClean="0">
                <a:latin typeface="Verdana" pitchFamily="34" charset="0"/>
              </a:rPr>
            </a:br>
            <a:r>
              <a:rPr lang="en-GB" sz="1800" b="1" dirty="0" smtClean="0">
                <a:latin typeface="Verdana" pitchFamily="34" charset="0"/>
              </a:rPr>
              <a:t/>
            </a:r>
            <a:br>
              <a:rPr lang="en-GB" sz="1800" b="1" dirty="0" smtClean="0">
                <a:latin typeface="Verdana" pitchFamily="34" charset="0"/>
              </a:rPr>
            </a:br>
            <a:r>
              <a:rPr lang="en-GB" sz="2700" b="1" dirty="0" smtClean="0">
                <a:cs typeface="Calibri" pitchFamily="34" charset="0"/>
              </a:rPr>
              <a:t>Knowing your risks is key to avoiding them </a:t>
            </a:r>
            <a:r>
              <a:rPr lang="en-GB" sz="2000" dirty="0" smtClean="0">
                <a:latin typeface="Verdana" pitchFamily="34" charset="0"/>
              </a:rPr>
              <a:t/>
            </a:r>
            <a:br>
              <a:rPr lang="en-GB" sz="2000" dirty="0" smtClean="0">
                <a:latin typeface="Verdana" pitchFamily="34" charset="0"/>
              </a:rPr>
            </a:br>
            <a:endParaRPr lang="en-GB" sz="2000" dirty="0" smtClean="0">
              <a:latin typeface="Verdana" pitchFamily="34" charset="0"/>
            </a:endParaRPr>
          </a:p>
        </p:txBody>
      </p:sp>
      <p:grpSp>
        <p:nvGrpSpPr>
          <p:cNvPr id="2" name="Group 3"/>
          <p:cNvGrpSpPr>
            <a:grpSpLocks/>
          </p:cNvGrpSpPr>
          <p:nvPr/>
        </p:nvGrpSpPr>
        <p:grpSpPr bwMode="auto">
          <a:xfrm>
            <a:off x="2123727" y="1772815"/>
            <a:ext cx="5328593" cy="4320009"/>
            <a:chOff x="1299" y="973"/>
            <a:chExt cx="4092" cy="2723"/>
          </a:xfrm>
        </p:grpSpPr>
        <p:sp>
          <p:nvSpPr>
            <p:cNvPr id="9220" name="Text Box 4"/>
            <p:cNvSpPr txBox="1">
              <a:spLocks noChangeArrowheads="1"/>
            </p:cNvSpPr>
            <p:nvPr/>
          </p:nvSpPr>
          <p:spPr bwMode="auto">
            <a:xfrm>
              <a:off x="1299" y="2035"/>
              <a:ext cx="154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GB" altLang="en-US" b="1" dirty="0">
                  <a:latin typeface="Verdana" pitchFamily="34" charset="0"/>
                </a:rPr>
                <a:t>Risk </a:t>
              </a:r>
              <a:r>
                <a:rPr lang="en-GB" altLang="en-US" b="1" dirty="0" smtClean="0">
                  <a:latin typeface="Verdana" pitchFamily="34" charset="0"/>
                </a:rPr>
                <a:t>management</a:t>
              </a:r>
              <a:endParaRPr lang="en-GB" altLang="en-US" b="1" dirty="0">
                <a:latin typeface="Verdana" pitchFamily="34" charset="0"/>
              </a:endParaRPr>
            </a:p>
          </p:txBody>
        </p:sp>
        <p:sp>
          <p:nvSpPr>
            <p:cNvPr id="9221" name="Text Box 5"/>
            <p:cNvSpPr txBox="1">
              <a:spLocks noChangeArrowheads="1"/>
            </p:cNvSpPr>
            <p:nvPr/>
          </p:nvSpPr>
          <p:spPr bwMode="auto">
            <a:xfrm>
              <a:off x="3953" y="2035"/>
              <a:ext cx="143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GB" altLang="en-US" b="1" dirty="0" smtClean="0">
                  <a:latin typeface="Verdana" pitchFamily="34" charset="0"/>
                </a:rPr>
                <a:t>Knowledge management</a:t>
              </a:r>
              <a:endParaRPr lang="en-GB" altLang="en-US" b="1" dirty="0">
                <a:latin typeface="Verdana" pitchFamily="34" charset="0"/>
              </a:endParaRPr>
            </a:p>
          </p:txBody>
        </p:sp>
        <p:sp>
          <p:nvSpPr>
            <p:cNvPr id="9222" name="AutoShape 6"/>
            <p:cNvSpPr>
              <a:spLocks noChangeArrowheads="1"/>
            </p:cNvSpPr>
            <p:nvPr/>
          </p:nvSpPr>
          <p:spPr bwMode="auto">
            <a:xfrm>
              <a:off x="1529" y="973"/>
              <a:ext cx="3862" cy="896"/>
            </a:xfrm>
            <a:prstGeom prst="curvedDownArrow">
              <a:avLst>
                <a:gd name="adj1" fmla="val 86205"/>
                <a:gd name="adj2" fmla="val 172411"/>
                <a:gd name="adj3" fmla="val 3333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en-GB" altLang="en-US" sz="2000">
                <a:latin typeface="Tahoma" pitchFamily="34" charset="0"/>
              </a:endParaRPr>
            </a:p>
          </p:txBody>
        </p:sp>
        <p:sp>
          <p:nvSpPr>
            <p:cNvPr id="9223" name="AutoShape 7"/>
            <p:cNvSpPr>
              <a:spLocks noChangeArrowheads="1"/>
            </p:cNvSpPr>
            <p:nvPr/>
          </p:nvSpPr>
          <p:spPr bwMode="auto">
            <a:xfrm flipH="1" flipV="1">
              <a:off x="1299" y="2628"/>
              <a:ext cx="3729" cy="1068"/>
            </a:xfrm>
            <a:prstGeom prst="curvedDownArrow">
              <a:avLst>
                <a:gd name="adj1" fmla="val 69831"/>
                <a:gd name="adj2" fmla="val 139663"/>
                <a:gd name="adj3" fmla="val 33333"/>
              </a:avLst>
            </a:prstGeom>
            <a:solidFill>
              <a:srgbClr val="6300B3"/>
            </a:solidFill>
            <a:ln w="9525">
              <a:solidFill>
                <a:schemeClr val="tx1"/>
              </a:solidFill>
              <a:miter lim="800000"/>
              <a:headEnd/>
              <a:tailEnd/>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endParaRPr lang="en-GB" altLang="en-US" sz="2000">
                <a:latin typeface="Tahoma" pitchFamily="34" charset="0"/>
              </a:endParaRPr>
            </a:p>
          </p:txBody>
        </p:sp>
      </p:grpSp>
    </p:spTree>
    <p:extLst>
      <p:ext uri="{BB962C8B-B14F-4D97-AF65-F5344CB8AC3E}">
        <p14:creationId xmlns:p14="http://schemas.microsoft.com/office/powerpoint/2010/main" val="1257597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GB" sz="2800" b="1" dirty="0" smtClean="0"/>
              <a:t>Risks to be  managed when building a competitive law firm  </a:t>
            </a:r>
            <a:endParaRPr lang="en-GB" sz="2800" b="1" dirty="0"/>
          </a:p>
        </p:txBody>
      </p:sp>
      <p:sp>
        <p:nvSpPr>
          <p:cNvPr id="4" name="Content Placeholder 3"/>
          <p:cNvSpPr>
            <a:spLocks noGrp="1"/>
          </p:cNvSpPr>
          <p:nvPr>
            <p:ph idx="1"/>
          </p:nvPr>
        </p:nvSpPr>
        <p:spPr/>
        <p:txBody>
          <a:bodyPr>
            <a:normAutofit/>
          </a:bodyPr>
          <a:lstStyle/>
          <a:p>
            <a:r>
              <a:rPr lang="en-GB" sz="2400" dirty="0" smtClean="0"/>
              <a:t>Ignoring client feedback</a:t>
            </a:r>
          </a:p>
          <a:p>
            <a:endParaRPr lang="en-GB" sz="2400" dirty="0" smtClean="0"/>
          </a:p>
          <a:p>
            <a:r>
              <a:rPr lang="en-GB" sz="2400" dirty="0" smtClean="0"/>
              <a:t>Ignoring your people </a:t>
            </a:r>
          </a:p>
          <a:p>
            <a:endParaRPr lang="en-GB" sz="2400" dirty="0" smtClean="0"/>
          </a:p>
          <a:p>
            <a:r>
              <a:rPr lang="en-GB" sz="2400" dirty="0" smtClean="0"/>
              <a:t>Failure to build financial </a:t>
            </a:r>
            <a:r>
              <a:rPr lang="en-GB" sz="2400" dirty="0" smtClean="0"/>
              <a:t>resource</a:t>
            </a:r>
          </a:p>
          <a:p>
            <a:endParaRPr lang="en-GB" sz="2400" dirty="0" smtClean="0"/>
          </a:p>
          <a:p>
            <a:r>
              <a:rPr lang="en-GB" sz="2400" dirty="0" smtClean="0"/>
              <a:t>Failure to manage risks when undertaking consolidation </a:t>
            </a:r>
            <a:endParaRPr lang="en-GB" sz="2400" dirty="0"/>
          </a:p>
        </p:txBody>
      </p:sp>
    </p:spTree>
    <p:extLst>
      <p:ext uri="{BB962C8B-B14F-4D97-AF65-F5344CB8AC3E}">
        <p14:creationId xmlns:p14="http://schemas.microsoft.com/office/powerpoint/2010/main" val="520593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Chart 1"/>
          <p:cNvPicPr>
            <a:picLocks noChangeArrowheads="1"/>
          </p:cNvPicPr>
          <p:nvPr/>
        </p:nvPicPr>
        <p:blipFill>
          <a:blip r:embed="rId2">
            <a:extLst>
              <a:ext uri="{28A0092B-C50C-407E-A947-70E740481C1C}">
                <a14:useLocalDpi xmlns:a14="http://schemas.microsoft.com/office/drawing/2010/main" val="0"/>
              </a:ext>
            </a:extLst>
          </a:blip>
          <a:srcRect b="-34"/>
          <a:stretch>
            <a:fillRect/>
          </a:stretch>
        </p:blipFill>
        <p:spPr bwMode="auto">
          <a:xfrm>
            <a:off x="0" y="908720"/>
            <a:ext cx="9036050"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539552" y="260648"/>
            <a:ext cx="5248550" cy="461665"/>
          </a:xfrm>
          <a:prstGeom prst="rect">
            <a:avLst/>
          </a:prstGeom>
        </p:spPr>
        <p:txBody>
          <a:bodyPr wrap="square">
            <a:spAutoFit/>
          </a:bodyPr>
          <a:lstStyle/>
          <a:p>
            <a:r>
              <a:rPr lang="en-GB" sz="2400" b="1" dirty="0"/>
              <a:t>Ignoring client feedback</a:t>
            </a:r>
          </a:p>
        </p:txBody>
      </p:sp>
    </p:spTree>
    <p:extLst>
      <p:ext uri="{BB962C8B-B14F-4D97-AF65-F5344CB8AC3E}">
        <p14:creationId xmlns:p14="http://schemas.microsoft.com/office/powerpoint/2010/main" val="16933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a:t>Ignoring client feedback</a:t>
            </a:r>
          </a:p>
        </p:txBody>
      </p:sp>
      <p:sp>
        <p:nvSpPr>
          <p:cNvPr id="3" name="Content Placeholder 2"/>
          <p:cNvSpPr>
            <a:spLocks noGrp="1"/>
          </p:cNvSpPr>
          <p:nvPr>
            <p:ph idx="1"/>
          </p:nvPr>
        </p:nvSpPr>
        <p:spPr/>
        <p:txBody>
          <a:bodyPr>
            <a:normAutofit/>
          </a:bodyPr>
          <a:lstStyle/>
          <a:p>
            <a:pPr>
              <a:defRPr/>
            </a:pPr>
            <a:r>
              <a:rPr lang="en-GB" sz="2000" i="1" dirty="0"/>
              <a:t>“For high value / high risk work I would use a big name firm – very unlikely to get bad advice</a:t>
            </a:r>
            <a:r>
              <a:rPr lang="en-GB" sz="2000" i="1" dirty="0" smtClean="0"/>
              <a:t>”</a:t>
            </a:r>
            <a:endParaRPr lang="en-GB" sz="2000" i="1" dirty="0" smtClean="0"/>
          </a:p>
          <a:p>
            <a:pPr>
              <a:defRPr/>
            </a:pPr>
            <a:endParaRPr lang="en-GB" sz="2200" i="1" dirty="0"/>
          </a:p>
          <a:p>
            <a:pPr>
              <a:defRPr/>
            </a:pPr>
            <a:r>
              <a:rPr lang="en-GB" sz="2200" i="1" dirty="0" smtClean="0"/>
              <a:t>“</a:t>
            </a:r>
            <a:r>
              <a:rPr lang="en-GB" sz="2200" i="1" dirty="0"/>
              <a:t>They are OK for most work but when it comes to something really important to us, we go [elsewhere]”</a:t>
            </a:r>
            <a:endParaRPr lang="en-GB" sz="2200" dirty="0"/>
          </a:p>
          <a:p>
            <a:pPr marL="0" indent="0">
              <a:buNone/>
              <a:defRPr/>
            </a:pPr>
            <a:r>
              <a:rPr lang="en-GB" sz="2200" i="1" dirty="0"/>
              <a:t> </a:t>
            </a:r>
            <a:endParaRPr lang="en-GB" sz="2200" dirty="0"/>
          </a:p>
          <a:p>
            <a:pPr>
              <a:defRPr/>
            </a:pPr>
            <a:r>
              <a:rPr lang="en-GB" sz="2200" i="1" dirty="0"/>
              <a:t>“If [named partner] is not there we go elsewhere because they lack depth of expertise.”</a:t>
            </a:r>
            <a:endParaRPr lang="en-GB" sz="2200" dirty="0"/>
          </a:p>
          <a:p>
            <a:pPr marL="0" indent="0">
              <a:buNone/>
              <a:defRPr/>
            </a:pPr>
            <a:r>
              <a:rPr lang="en-GB" sz="2200" i="1" dirty="0"/>
              <a:t> </a:t>
            </a:r>
            <a:endParaRPr lang="en-GB" sz="2200" dirty="0"/>
          </a:p>
          <a:p>
            <a:pPr>
              <a:defRPr/>
            </a:pPr>
            <a:r>
              <a:rPr lang="en-GB" sz="2200" i="1" dirty="0"/>
              <a:t>“They need to improve the quality of staff in the 2</a:t>
            </a:r>
            <a:r>
              <a:rPr lang="en-GB" sz="2200" i="1" baseline="30000" dirty="0"/>
              <a:t>nd</a:t>
            </a:r>
            <a:r>
              <a:rPr lang="en-GB" sz="2200" i="1" dirty="0"/>
              <a:t> tier”.  </a:t>
            </a:r>
            <a:endParaRPr lang="en-GB" sz="2200" dirty="0"/>
          </a:p>
          <a:p>
            <a:endParaRPr lang="en-GB" dirty="0"/>
          </a:p>
        </p:txBody>
      </p:sp>
    </p:spTree>
    <p:extLst>
      <p:ext uri="{BB962C8B-B14F-4D97-AF65-F5344CB8AC3E}">
        <p14:creationId xmlns:p14="http://schemas.microsoft.com/office/powerpoint/2010/main" val="2940782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b="1" dirty="0" smtClean="0"/>
              <a:t>Ignoring your people</a:t>
            </a:r>
            <a:endParaRPr lang="en-GB" sz="2800" b="1" dirty="0"/>
          </a:p>
        </p:txBody>
      </p:sp>
      <p:sp>
        <p:nvSpPr>
          <p:cNvPr id="5" name="Content Placeholder 4"/>
          <p:cNvSpPr>
            <a:spLocks noGrp="1"/>
          </p:cNvSpPr>
          <p:nvPr>
            <p:ph idx="1"/>
          </p:nvPr>
        </p:nvSpPr>
        <p:spPr/>
        <p:txBody>
          <a:bodyPr>
            <a:normAutofit fontScale="77500" lnSpcReduction="20000"/>
          </a:bodyPr>
          <a:lstStyle/>
          <a:p>
            <a:pPr marL="284123" indent="-284123" defTabSz="190473">
              <a:buNone/>
            </a:pPr>
            <a:r>
              <a:rPr lang="en-GB" dirty="0">
                <a:latin typeface="Calibri" pitchFamily="34" charset="0"/>
              </a:rPr>
              <a:t>For example, consider why partners leave law firms?</a:t>
            </a:r>
          </a:p>
          <a:p>
            <a:pPr marL="284123" indent="-284123" defTabSz="190473">
              <a:buNone/>
            </a:pPr>
            <a:endParaRPr lang="en-GB" dirty="0">
              <a:latin typeface="Calibri" pitchFamily="34" charset="0"/>
            </a:endParaRPr>
          </a:p>
          <a:p>
            <a:pPr defTabSz="190473">
              <a:buFont typeface="Wingdings" pitchFamily="2" charset="2"/>
              <a:buChar char="q"/>
            </a:pPr>
            <a:r>
              <a:rPr lang="en-GB" dirty="0">
                <a:latin typeface="Calibri" pitchFamily="34" charset="0"/>
              </a:rPr>
              <a:t>Reputation / profile of firm</a:t>
            </a:r>
          </a:p>
          <a:p>
            <a:pPr defTabSz="190473">
              <a:buFont typeface="Wingdings" pitchFamily="2" charset="2"/>
              <a:buChar char="q"/>
            </a:pPr>
            <a:r>
              <a:rPr lang="en-GB" dirty="0">
                <a:latin typeface="Calibri" pitchFamily="34" charset="0"/>
              </a:rPr>
              <a:t>Defined vision and strategy</a:t>
            </a:r>
          </a:p>
          <a:p>
            <a:pPr defTabSz="190473">
              <a:buFont typeface="Wingdings" pitchFamily="2" charset="2"/>
              <a:buChar char="q"/>
            </a:pPr>
            <a:r>
              <a:rPr lang="en-GB" dirty="0">
                <a:latin typeface="Calibri" pitchFamily="34" charset="0"/>
              </a:rPr>
              <a:t>Culture</a:t>
            </a:r>
          </a:p>
          <a:p>
            <a:pPr defTabSz="190473">
              <a:buFont typeface="Wingdings" pitchFamily="2" charset="2"/>
              <a:buChar char="q"/>
            </a:pPr>
            <a:r>
              <a:rPr lang="en-GB" dirty="0">
                <a:latin typeface="Calibri" pitchFamily="34" charset="0"/>
              </a:rPr>
              <a:t>Money</a:t>
            </a:r>
          </a:p>
          <a:p>
            <a:pPr defTabSz="190473">
              <a:buFont typeface="Wingdings" pitchFamily="2" charset="2"/>
              <a:buChar char="q"/>
            </a:pPr>
            <a:r>
              <a:rPr lang="en-GB" dirty="0">
                <a:latin typeface="Calibri" pitchFamily="34" charset="0"/>
              </a:rPr>
              <a:t>Career prospects</a:t>
            </a:r>
          </a:p>
          <a:p>
            <a:pPr defTabSz="190473">
              <a:buFont typeface="Wingdings" pitchFamily="2" charset="2"/>
              <a:buChar char="q"/>
            </a:pPr>
            <a:r>
              <a:rPr lang="en-GB" dirty="0">
                <a:latin typeface="Calibri" pitchFamily="34" charset="0"/>
              </a:rPr>
              <a:t>Quality of work / clients</a:t>
            </a:r>
          </a:p>
          <a:p>
            <a:pPr defTabSz="190473">
              <a:buFont typeface="Wingdings" pitchFamily="2" charset="2"/>
              <a:buChar char="q"/>
            </a:pPr>
            <a:r>
              <a:rPr lang="en-GB" dirty="0">
                <a:latin typeface="Calibri" pitchFamily="34" charset="0"/>
              </a:rPr>
              <a:t>Feeling valued / relative worth</a:t>
            </a:r>
          </a:p>
          <a:p>
            <a:pPr marL="284123" indent="-284123" defTabSz="190473">
              <a:buNone/>
            </a:pPr>
            <a:endParaRPr lang="en-GB" dirty="0">
              <a:latin typeface="Verdana" pitchFamily="34" charset="0"/>
            </a:endParaRPr>
          </a:p>
          <a:p>
            <a:pPr marL="284123" indent="-284123" defTabSz="190473">
              <a:buNone/>
            </a:pPr>
            <a:r>
              <a:rPr lang="en-GB" i="1" dirty="0">
                <a:solidFill>
                  <a:srgbClr val="FF0000"/>
                </a:solidFill>
                <a:latin typeface="Calibri" pitchFamily="34" charset="0"/>
              </a:rPr>
              <a:t>Am I in the wrong firm?</a:t>
            </a:r>
          </a:p>
          <a:p>
            <a:endParaRPr lang="en-GB" dirty="0"/>
          </a:p>
        </p:txBody>
      </p:sp>
    </p:spTree>
    <p:extLst>
      <p:ext uri="{BB962C8B-B14F-4D97-AF65-F5344CB8AC3E}">
        <p14:creationId xmlns:p14="http://schemas.microsoft.com/office/powerpoint/2010/main" val="15167827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b="1" dirty="0" smtClean="0"/>
              <a:t>Failure to build financial resource</a:t>
            </a:r>
            <a:endParaRPr lang="en-GB" sz="2800" b="1" dirty="0"/>
          </a:p>
        </p:txBody>
      </p:sp>
      <p:sp>
        <p:nvSpPr>
          <p:cNvPr id="5" name="Content Placeholder 4"/>
          <p:cNvSpPr>
            <a:spLocks noGrp="1"/>
          </p:cNvSpPr>
          <p:nvPr>
            <p:ph idx="1"/>
          </p:nvPr>
        </p:nvSpPr>
        <p:spPr/>
        <p:txBody>
          <a:bodyPr>
            <a:normAutofit/>
          </a:bodyPr>
          <a:lstStyle/>
          <a:p>
            <a:pPr marL="0" indent="0">
              <a:buNone/>
            </a:pPr>
            <a:r>
              <a:rPr lang="en-GB" sz="2000" dirty="0" smtClean="0"/>
              <a:t>Will result in an inability to - </a:t>
            </a:r>
          </a:p>
          <a:p>
            <a:endParaRPr lang="en-GB" sz="2000" dirty="0"/>
          </a:p>
          <a:p>
            <a:r>
              <a:rPr lang="en-GB" sz="2000" dirty="0" smtClean="0"/>
              <a:t>Recruit and retain the best lawyers</a:t>
            </a:r>
          </a:p>
          <a:p>
            <a:endParaRPr lang="en-GB" sz="2000" dirty="0" smtClean="0"/>
          </a:p>
          <a:p>
            <a:r>
              <a:rPr lang="en-GB" sz="2000" dirty="0" smtClean="0"/>
              <a:t>Build the </a:t>
            </a:r>
            <a:r>
              <a:rPr lang="en-GB" sz="2000" dirty="0"/>
              <a:t>necessary </a:t>
            </a:r>
            <a:r>
              <a:rPr lang="en-GB" sz="2000" dirty="0" smtClean="0"/>
              <a:t>infrastructure </a:t>
            </a:r>
            <a:r>
              <a:rPr lang="en-GB" sz="2000" dirty="0"/>
              <a:t>to underpin </a:t>
            </a:r>
            <a:r>
              <a:rPr lang="en-GB" sz="2000" dirty="0" smtClean="0"/>
              <a:t>the provision </a:t>
            </a:r>
            <a:r>
              <a:rPr lang="en-GB" sz="2000" dirty="0"/>
              <a:t>of high quality legal services</a:t>
            </a:r>
            <a:r>
              <a:rPr lang="en-GB" sz="2000" dirty="0" smtClean="0"/>
              <a:t>:</a:t>
            </a:r>
          </a:p>
          <a:p>
            <a:pPr marL="0" indent="0">
              <a:buNone/>
            </a:pPr>
            <a:r>
              <a:rPr lang="en-GB" sz="2000" dirty="0"/>
              <a:t> </a:t>
            </a:r>
            <a:r>
              <a:rPr lang="en-GB" sz="2000" dirty="0" smtClean="0"/>
              <a:t>    - management  </a:t>
            </a:r>
            <a:endParaRPr lang="en-GB" sz="2000" dirty="0"/>
          </a:p>
          <a:p>
            <a:pPr>
              <a:buFontTx/>
              <a:buNone/>
            </a:pPr>
            <a:r>
              <a:rPr lang="en-GB" sz="2000" dirty="0"/>
              <a:t>     - KM</a:t>
            </a:r>
          </a:p>
          <a:p>
            <a:pPr>
              <a:buFontTx/>
              <a:buNone/>
            </a:pPr>
            <a:r>
              <a:rPr lang="en-GB" sz="2000" dirty="0"/>
              <a:t>     - compliance and risk management</a:t>
            </a:r>
          </a:p>
          <a:p>
            <a:pPr>
              <a:buFontTx/>
              <a:buNone/>
            </a:pPr>
            <a:r>
              <a:rPr lang="en-GB" sz="2000" dirty="0"/>
              <a:t>     - HR (a people business!)</a:t>
            </a:r>
          </a:p>
          <a:p>
            <a:pPr>
              <a:buFontTx/>
              <a:buNone/>
            </a:pPr>
            <a:r>
              <a:rPr lang="en-GB" sz="2000" dirty="0"/>
              <a:t>     - Technology </a:t>
            </a:r>
          </a:p>
          <a:p>
            <a:pPr>
              <a:buFontTx/>
              <a:buNone/>
            </a:pPr>
            <a:r>
              <a:rPr lang="en-GB" sz="2000" dirty="0"/>
              <a:t>     - financial </a:t>
            </a:r>
            <a:r>
              <a:rPr lang="en-GB" sz="2000" dirty="0" smtClean="0"/>
              <a:t>expertise (to ensure financial stability)</a:t>
            </a:r>
            <a:endParaRPr lang="en-GB" sz="2400" dirty="0"/>
          </a:p>
        </p:txBody>
      </p:sp>
    </p:spTree>
    <p:extLst>
      <p:ext uri="{BB962C8B-B14F-4D97-AF65-F5344CB8AC3E}">
        <p14:creationId xmlns:p14="http://schemas.microsoft.com/office/powerpoint/2010/main" val="2613674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Failure to manage risks when growing by consolidation </a:t>
            </a:r>
            <a:endParaRPr lang="en-GB" sz="2800" b="1" dirty="0"/>
          </a:p>
        </p:txBody>
      </p:sp>
      <p:sp>
        <p:nvSpPr>
          <p:cNvPr id="3" name="Content Placeholder 2"/>
          <p:cNvSpPr>
            <a:spLocks noGrp="1"/>
          </p:cNvSpPr>
          <p:nvPr>
            <p:ph idx="1"/>
          </p:nvPr>
        </p:nvSpPr>
        <p:spPr/>
        <p:txBody>
          <a:bodyPr>
            <a:normAutofit/>
          </a:bodyPr>
          <a:lstStyle/>
          <a:p>
            <a:r>
              <a:rPr lang="en-GB" sz="2000" dirty="0" smtClean="0"/>
              <a:t>Lack of market and sector knowledge  </a:t>
            </a:r>
          </a:p>
          <a:p>
            <a:endParaRPr lang="en-GB" sz="2000" dirty="0" smtClean="0"/>
          </a:p>
          <a:p>
            <a:r>
              <a:rPr lang="en-GB" sz="2000" dirty="0" smtClean="0"/>
              <a:t>Lack of skills required to negotiate a merger / acquisition</a:t>
            </a:r>
          </a:p>
          <a:p>
            <a:endParaRPr lang="en-GB" sz="2000" dirty="0" smtClean="0"/>
          </a:p>
          <a:p>
            <a:r>
              <a:rPr lang="en-GB" sz="2000" dirty="0" smtClean="0"/>
              <a:t>Failing to carry out appropriate due diligence in relation to - </a:t>
            </a:r>
          </a:p>
          <a:p>
            <a:pPr marL="0" indent="0">
              <a:buNone/>
            </a:pPr>
            <a:r>
              <a:rPr lang="en-GB" sz="2000" dirty="0"/>
              <a:t> </a:t>
            </a:r>
            <a:r>
              <a:rPr lang="en-GB" sz="2000" dirty="0" smtClean="0"/>
              <a:t>     - financial position</a:t>
            </a:r>
          </a:p>
          <a:p>
            <a:pPr marL="0" indent="0">
              <a:buNone/>
            </a:pPr>
            <a:r>
              <a:rPr lang="en-GB" sz="2000" dirty="0"/>
              <a:t> </a:t>
            </a:r>
            <a:r>
              <a:rPr lang="en-GB" sz="2000" dirty="0" smtClean="0"/>
              <a:t>     - compliance with regulation</a:t>
            </a:r>
          </a:p>
          <a:p>
            <a:pPr marL="0" indent="0">
              <a:buNone/>
            </a:pPr>
            <a:r>
              <a:rPr lang="en-GB" sz="2000" dirty="0"/>
              <a:t> </a:t>
            </a:r>
            <a:r>
              <a:rPr lang="en-GB" sz="2000" dirty="0" smtClean="0"/>
              <a:t>     - claims record / PI experience </a:t>
            </a:r>
          </a:p>
          <a:p>
            <a:pPr marL="0" indent="0">
              <a:buNone/>
            </a:pPr>
            <a:r>
              <a:rPr lang="en-GB" sz="2000" dirty="0"/>
              <a:t> </a:t>
            </a:r>
            <a:r>
              <a:rPr lang="en-GB" sz="2000" dirty="0" smtClean="0"/>
              <a:t>     - people / reputational risks?  </a:t>
            </a:r>
          </a:p>
          <a:p>
            <a:pPr marL="0" indent="0">
              <a:buNone/>
            </a:pPr>
            <a:endParaRPr lang="en-GB" sz="2000" dirty="0" smtClean="0"/>
          </a:p>
          <a:p>
            <a:r>
              <a:rPr lang="en-GB" sz="2000" dirty="0" smtClean="0"/>
              <a:t>Lack of knowledge regarding how to implement a merger / acquisition</a:t>
            </a:r>
          </a:p>
          <a:p>
            <a:endParaRPr lang="en-GB" sz="2000" dirty="0"/>
          </a:p>
        </p:txBody>
      </p:sp>
    </p:spTree>
    <p:extLst>
      <p:ext uri="{BB962C8B-B14F-4D97-AF65-F5344CB8AC3E}">
        <p14:creationId xmlns:p14="http://schemas.microsoft.com/office/powerpoint/2010/main" val="692931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b="1" dirty="0" smtClean="0"/>
              <a:t>Why manage risk?</a:t>
            </a:r>
            <a:endParaRPr lang="en-GB" sz="2800" b="1" dirty="0"/>
          </a:p>
        </p:txBody>
      </p:sp>
      <p:sp>
        <p:nvSpPr>
          <p:cNvPr id="5" name="Content Placeholder 4"/>
          <p:cNvSpPr>
            <a:spLocks noGrp="1"/>
          </p:cNvSpPr>
          <p:nvPr>
            <p:ph idx="1"/>
          </p:nvPr>
        </p:nvSpPr>
        <p:spPr>
          <a:noFill/>
        </p:spPr>
        <p:txBody>
          <a:bodyPr>
            <a:normAutofit/>
          </a:bodyPr>
          <a:lstStyle/>
          <a:p>
            <a:pPr marL="0" indent="0">
              <a:buNone/>
            </a:pPr>
            <a:r>
              <a:rPr lang="en-GB" sz="2400" i="1" dirty="0" smtClean="0"/>
              <a:t>“The pursuit of excellence, with the aim of doing better for the clients” </a:t>
            </a:r>
            <a:r>
              <a:rPr lang="en-GB" sz="2000" i="1" dirty="0" smtClean="0"/>
              <a:t>- </a:t>
            </a:r>
            <a:r>
              <a:rPr lang="en-GB" sz="2000" dirty="0" smtClean="0"/>
              <a:t>the director of risk of a top 10 firm</a:t>
            </a:r>
          </a:p>
          <a:p>
            <a:pPr>
              <a:buFontTx/>
              <a:buChar char="-"/>
            </a:pPr>
            <a:endParaRPr lang="en-GB" sz="2000" dirty="0"/>
          </a:p>
          <a:p>
            <a:pPr marL="0" indent="0">
              <a:buNone/>
            </a:pPr>
            <a:endParaRPr lang="en-GB" sz="2400" dirty="0" smtClean="0"/>
          </a:p>
          <a:p>
            <a:pPr marL="0" indent="0">
              <a:buNone/>
            </a:pPr>
            <a:r>
              <a:rPr lang="en-GB" sz="2400" dirty="0" smtClean="0"/>
              <a:t>If a firm is seen by its clients to be effectively managing the risks in its own business ‘in the pursuit of excellence, with the aim of doing better for clients’ then they are more likely to choose that firm to help them manage the risks in their businesses</a:t>
            </a:r>
          </a:p>
          <a:p>
            <a:pPr>
              <a:buFontTx/>
              <a:buChar char="-"/>
            </a:pPr>
            <a:endParaRPr lang="en-GB" sz="2000" dirty="0"/>
          </a:p>
        </p:txBody>
      </p:sp>
    </p:spTree>
    <p:extLst>
      <p:ext uri="{BB962C8B-B14F-4D97-AF65-F5344CB8AC3E}">
        <p14:creationId xmlns:p14="http://schemas.microsoft.com/office/powerpoint/2010/main" val="1399208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02434"/>
          </a:xfrm>
        </p:spPr>
        <p:txBody>
          <a:bodyPr>
            <a:normAutofit/>
          </a:bodyPr>
          <a:lstStyle/>
          <a:p>
            <a:pPr algn="l"/>
            <a:r>
              <a:rPr lang="en-GB" sz="3200" dirty="0" smtClean="0"/>
              <a:t>Any questions?</a:t>
            </a:r>
            <a:endParaRPr lang="en-GB" sz="3200" dirty="0"/>
          </a:p>
        </p:txBody>
      </p:sp>
    </p:spTree>
    <p:extLst>
      <p:ext uri="{BB962C8B-B14F-4D97-AF65-F5344CB8AC3E}">
        <p14:creationId xmlns:p14="http://schemas.microsoft.com/office/powerpoint/2010/main" val="2645468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dirty="0"/>
              <a:t>PETER SCOTT CONSULTING</a:t>
            </a:r>
          </a:p>
        </p:txBody>
      </p:sp>
      <p:sp>
        <p:nvSpPr>
          <p:cNvPr id="5123" name="Rectangle 2"/>
          <p:cNvSpPr>
            <a:spLocks noGrp="1" noChangeArrowheads="1"/>
          </p:cNvSpPr>
          <p:nvPr>
            <p:ph type="title"/>
          </p:nvPr>
        </p:nvSpPr>
        <p:spPr/>
        <p:txBody>
          <a:bodyPr>
            <a:normAutofit/>
          </a:bodyPr>
          <a:lstStyle/>
          <a:p>
            <a:pPr algn="l" eaLnBrk="1" hangingPunct="1"/>
            <a:r>
              <a:rPr lang="en-GB" altLang="en-US" sz="2800" b="1" dirty="0" smtClean="0"/>
              <a:t>There is an urgent need for law firms to change to meet these challenges</a:t>
            </a:r>
            <a:endParaRPr lang="en-US" altLang="en-US" sz="2800" b="1" dirty="0" smtClean="0"/>
          </a:p>
        </p:txBody>
      </p:sp>
      <p:sp>
        <p:nvSpPr>
          <p:cNvPr id="5124" name="Rectangle 3"/>
          <p:cNvSpPr>
            <a:spLocks noGrp="1" noChangeArrowheads="1"/>
          </p:cNvSpPr>
          <p:nvPr>
            <p:ph type="body" idx="1"/>
          </p:nvPr>
        </p:nvSpPr>
        <p:spPr/>
        <p:txBody>
          <a:bodyPr/>
          <a:lstStyle/>
          <a:p>
            <a:pPr eaLnBrk="1" hangingPunct="1">
              <a:lnSpc>
                <a:spcPct val="80000"/>
              </a:lnSpc>
              <a:buFont typeface="Wingdings" pitchFamily="2" charset="2"/>
              <a:buNone/>
            </a:pPr>
            <a:endParaRPr lang="en-GB" altLang="en-US" sz="2000" i="1" dirty="0" smtClean="0"/>
          </a:p>
          <a:p>
            <a:pPr eaLnBrk="1" hangingPunct="1">
              <a:lnSpc>
                <a:spcPct val="80000"/>
              </a:lnSpc>
              <a:buFont typeface="Wingdings" pitchFamily="2" charset="2"/>
              <a:buNone/>
            </a:pPr>
            <a:r>
              <a:rPr lang="en-GB" altLang="en-US" sz="2000" i="1" dirty="0" smtClean="0">
                <a:latin typeface="Arial" pitchFamily="34" charset="0"/>
              </a:rPr>
              <a:t>“There seems to be a disturbing strategy of hunkering </a:t>
            </a:r>
          </a:p>
          <a:p>
            <a:pPr eaLnBrk="1" hangingPunct="1">
              <a:lnSpc>
                <a:spcPct val="80000"/>
              </a:lnSpc>
              <a:buFont typeface="Wingdings" pitchFamily="2" charset="2"/>
              <a:buNone/>
            </a:pPr>
            <a:r>
              <a:rPr lang="en-GB" altLang="en-US" sz="2000" i="1" dirty="0" smtClean="0">
                <a:latin typeface="Arial" pitchFamily="34" charset="0"/>
              </a:rPr>
              <a:t>down, cutting some fat and hoping that business will </a:t>
            </a:r>
          </a:p>
          <a:p>
            <a:pPr eaLnBrk="1" hangingPunct="1">
              <a:lnSpc>
                <a:spcPct val="80000"/>
              </a:lnSpc>
              <a:buFont typeface="Wingdings" pitchFamily="2" charset="2"/>
              <a:buNone/>
            </a:pPr>
            <a:r>
              <a:rPr lang="en-GB" altLang="en-US" sz="2000" i="1" dirty="0" smtClean="0">
                <a:latin typeface="Arial" pitchFamily="34" charset="0"/>
              </a:rPr>
              <a:t>return to normal. That is not good. The terrain will look </a:t>
            </a:r>
          </a:p>
          <a:p>
            <a:pPr eaLnBrk="1" hangingPunct="1">
              <a:lnSpc>
                <a:spcPct val="80000"/>
              </a:lnSpc>
              <a:buFont typeface="Wingdings" pitchFamily="2" charset="2"/>
              <a:buNone/>
            </a:pPr>
            <a:r>
              <a:rPr lang="en-GB" altLang="en-US" sz="2000" i="1" dirty="0" smtClean="0">
                <a:latin typeface="Arial" pitchFamily="34" charset="0"/>
              </a:rPr>
              <a:t>very different when this is over. </a:t>
            </a:r>
            <a:r>
              <a:rPr lang="en-GB" altLang="en-US" sz="2000" b="1" i="1" dirty="0" smtClean="0">
                <a:latin typeface="Arial" pitchFamily="34" charset="0"/>
              </a:rPr>
              <a:t>This is not a minor blip, </a:t>
            </a:r>
          </a:p>
          <a:p>
            <a:pPr eaLnBrk="1" hangingPunct="1">
              <a:lnSpc>
                <a:spcPct val="80000"/>
              </a:lnSpc>
              <a:buFont typeface="Wingdings" pitchFamily="2" charset="2"/>
              <a:buNone/>
            </a:pPr>
            <a:r>
              <a:rPr lang="en-GB" altLang="en-US" sz="2000" b="1" i="1" dirty="0" smtClean="0">
                <a:latin typeface="Arial" pitchFamily="34" charset="0"/>
              </a:rPr>
              <a:t>but a discontinuity</a:t>
            </a:r>
            <a:r>
              <a:rPr lang="en-GB" altLang="en-US" sz="2000" i="1" dirty="0" smtClean="0">
                <a:latin typeface="Arial" pitchFamily="34" charset="0"/>
              </a:rPr>
              <a:t>” </a:t>
            </a:r>
          </a:p>
          <a:p>
            <a:pPr eaLnBrk="1" hangingPunct="1">
              <a:lnSpc>
                <a:spcPct val="80000"/>
              </a:lnSpc>
              <a:buFont typeface="Wingdings" pitchFamily="2" charset="2"/>
              <a:buNone/>
            </a:pPr>
            <a:endParaRPr lang="en-GB" altLang="en-US" sz="2000" i="1" dirty="0" smtClean="0">
              <a:latin typeface="Arial" pitchFamily="34" charset="0"/>
            </a:endParaRPr>
          </a:p>
          <a:p>
            <a:pPr eaLnBrk="1" hangingPunct="1">
              <a:lnSpc>
                <a:spcPct val="80000"/>
              </a:lnSpc>
              <a:buFont typeface="Wingdings" pitchFamily="2" charset="2"/>
              <a:buNone/>
            </a:pPr>
            <a:endParaRPr lang="en-GB" altLang="en-US" sz="2000" i="1" dirty="0" smtClean="0">
              <a:latin typeface="Arial" pitchFamily="34" charset="0"/>
            </a:endParaRPr>
          </a:p>
          <a:p>
            <a:pPr eaLnBrk="1" hangingPunct="1">
              <a:lnSpc>
                <a:spcPct val="80000"/>
              </a:lnSpc>
              <a:buFont typeface="Wingdings" pitchFamily="2" charset="2"/>
              <a:buNone/>
            </a:pPr>
            <a:endParaRPr lang="en-GB" altLang="en-US" sz="2000" dirty="0" smtClean="0">
              <a:latin typeface="Arial" pitchFamily="34" charset="0"/>
            </a:endParaRPr>
          </a:p>
          <a:p>
            <a:pPr eaLnBrk="1" hangingPunct="1">
              <a:lnSpc>
                <a:spcPct val="80000"/>
              </a:lnSpc>
              <a:buFont typeface="Wingdings" pitchFamily="2" charset="2"/>
              <a:buNone/>
            </a:pPr>
            <a:endParaRPr lang="en-GB" altLang="en-US" sz="2000" dirty="0" smtClean="0">
              <a:latin typeface="Arial" pitchFamily="34" charset="0"/>
            </a:endParaRPr>
          </a:p>
          <a:p>
            <a:pPr eaLnBrk="1" hangingPunct="1">
              <a:lnSpc>
                <a:spcPct val="80000"/>
              </a:lnSpc>
              <a:buFont typeface="Wingdings" pitchFamily="2" charset="2"/>
              <a:buNone/>
            </a:pPr>
            <a:r>
              <a:rPr lang="en-GB" altLang="en-US" sz="2000" dirty="0" smtClean="0">
                <a:latin typeface="Arial" pitchFamily="34" charset="0"/>
              </a:rPr>
              <a:t>Professor Richard Susskind – May 2009</a:t>
            </a:r>
            <a:endParaRPr lang="en-US" altLang="en-US" sz="2000" dirty="0" smtClean="0">
              <a:latin typeface="Arial" pitchFamily="34" charset="0"/>
            </a:endParaRPr>
          </a:p>
        </p:txBody>
      </p:sp>
    </p:spTree>
    <p:extLst>
      <p:ext uri="{BB962C8B-B14F-4D97-AF65-F5344CB8AC3E}">
        <p14:creationId xmlns:p14="http://schemas.microsoft.com/office/powerpoint/2010/main" val="3265510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dirty="0"/>
              <a:t>PETER SCOTT CONSULTING</a:t>
            </a:r>
          </a:p>
        </p:txBody>
      </p:sp>
      <p:sp>
        <p:nvSpPr>
          <p:cNvPr id="6147" name="Rectangle 2"/>
          <p:cNvSpPr>
            <a:spLocks noGrp="1" noChangeArrowheads="1"/>
          </p:cNvSpPr>
          <p:nvPr>
            <p:ph type="title"/>
          </p:nvPr>
        </p:nvSpPr>
        <p:spPr/>
        <p:txBody>
          <a:bodyPr/>
          <a:lstStyle/>
          <a:p>
            <a:pPr algn="l" eaLnBrk="1" hangingPunct="1"/>
            <a:r>
              <a:rPr lang="en-GB" altLang="en-US" sz="3600" dirty="0" smtClean="0">
                <a:latin typeface="Arial" pitchFamily="34" charset="0"/>
              </a:rPr>
              <a:t>The greatest danger?</a:t>
            </a:r>
            <a:endParaRPr lang="en-US" altLang="en-US" sz="3600" dirty="0" smtClean="0">
              <a:latin typeface="Arial" pitchFamily="34" charset="0"/>
            </a:endParaRPr>
          </a:p>
        </p:txBody>
      </p:sp>
      <p:sp>
        <p:nvSpPr>
          <p:cNvPr id="6148" name="Rectangle 3"/>
          <p:cNvSpPr>
            <a:spLocks noGrp="1" noChangeArrowheads="1"/>
          </p:cNvSpPr>
          <p:nvPr>
            <p:ph type="body" idx="1"/>
          </p:nvPr>
        </p:nvSpPr>
        <p:spPr/>
        <p:txBody>
          <a:bodyPr/>
          <a:lstStyle/>
          <a:p>
            <a:pPr eaLnBrk="1" hangingPunct="1">
              <a:buFont typeface="Wingdings" pitchFamily="2" charset="2"/>
              <a:buNone/>
            </a:pPr>
            <a:r>
              <a:rPr lang="en-GB" altLang="en-US" dirty="0" smtClean="0">
                <a:solidFill>
                  <a:srgbClr val="FF0000"/>
                </a:solidFill>
                <a:latin typeface="Arial" pitchFamily="34" charset="0"/>
              </a:rPr>
              <a:t>- complacency!</a:t>
            </a:r>
          </a:p>
          <a:p>
            <a:pPr eaLnBrk="1" hangingPunct="1">
              <a:buFont typeface="Wingdings" pitchFamily="2" charset="2"/>
              <a:buNone/>
            </a:pPr>
            <a:endParaRPr lang="en-GB" altLang="en-US" dirty="0" smtClean="0">
              <a:latin typeface="Arial" pitchFamily="34" charset="0"/>
            </a:endParaRPr>
          </a:p>
          <a:p>
            <a:pPr eaLnBrk="1" hangingPunct="1">
              <a:buFont typeface="Wingdings" pitchFamily="2" charset="2"/>
              <a:buNone/>
            </a:pPr>
            <a:r>
              <a:rPr lang="en-GB" altLang="en-US" sz="2400" i="1" dirty="0" smtClean="0">
                <a:latin typeface="Arial" pitchFamily="34" charset="0"/>
              </a:rPr>
              <a:t>“Our strategy is to keep a lid on </a:t>
            </a:r>
          </a:p>
          <a:p>
            <a:pPr eaLnBrk="1" hangingPunct="1">
              <a:buFont typeface="Wingdings" pitchFamily="2" charset="2"/>
              <a:buNone/>
            </a:pPr>
            <a:r>
              <a:rPr lang="en-GB" altLang="en-US" sz="2400" i="1" dirty="0" smtClean="0">
                <a:latin typeface="Arial" pitchFamily="34" charset="0"/>
              </a:rPr>
              <a:t>expenditure and weather the storm. We </a:t>
            </a:r>
          </a:p>
          <a:p>
            <a:pPr eaLnBrk="1" hangingPunct="1">
              <a:buFont typeface="Wingdings" pitchFamily="2" charset="2"/>
              <a:buNone/>
            </a:pPr>
            <a:r>
              <a:rPr lang="en-GB" altLang="en-US" sz="2400" i="1" dirty="0" smtClean="0">
                <a:latin typeface="Arial" pitchFamily="34" charset="0"/>
              </a:rPr>
              <a:t>cannot reinvent ourselves as something </a:t>
            </a:r>
          </a:p>
          <a:p>
            <a:pPr eaLnBrk="1" hangingPunct="1">
              <a:buFont typeface="Wingdings" pitchFamily="2" charset="2"/>
              <a:buNone/>
            </a:pPr>
            <a:r>
              <a:rPr lang="en-GB" altLang="en-US" sz="2400" i="1" dirty="0" smtClean="0">
                <a:latin typeface="Arial" pitchFamily="34" charset="0"/>
              </a:rPr>
              <a:t>we are not” </a:t>
            </a:r>
          </a:p>
          <a:p>
            <a:pPr eaLnBrk="1" hangingPunct="1">
              <a:buFont typeface="Wingdings" pitchFamily="2" charset="2"/>
              <a:buNone/>
            </a:pPr>
            <a:endParaRPr lang="en-GB" altLang="en-US" sz="2400" i="1" dirty="0" smtClean="0">
              <a:latin typeface="Arial" pitchFamily="34" charset="0"/>
            </a:endParaRPr>
          </a:p>
          <a:p>
            <a:pPr eaLnBrk="1" hangingPunct="1">
              <a:buFont typeface="Wingdings" pitchFamily="2" charset="2"/>
              <a:buNone/>
            </a:pPr>
            <a:r>
              <a:rPr lang="en-GB" altLang="en-US" sz="2000" dirty="0" smtClean="0">
                <a:latin typeface="Arial" pitchFamily="34" charset="0"/>
              </a:rPr>
              <a:t>Managing Partner of a major London law firm – Autumn 2008</a:t>
            </a:r>
            <a:endParaRPr lang="en-US" altLang="en-US" sz="2000" dirty="0" smtClean="0">
              <a:latin typeface="Arial" pitchFamily="34" charset="0"/>
            </a:endParaRPr>
          </a:p>
        </p:txBody>
      </p:sp>
    </p:spTree>
    <p:extLst>
      <p:ext uri="{BB962C8B-B14F-4D97-AF65-F5344CB8AC3E}">
        <p14:creationId xmlns:p14="http://schemas.microsoft.com/office/powerpoint/2010/main" val="1691167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algn="l"/>
            <a:r>
              <a:rPr lang="en-GB" sz="3200" b="1" dirty="0" smtClean="0"/>
              <a:t>Manage change to become more competitive</a:t>
            </a:r>
            <a:endParaRPr lang="en-US" sz="3200" b="1" dirty="0"/>
          </a:p>
        </p:txBody>
      </p:sp>
      <p:sp>
        <p:nvSpPr>
          <p:cNvPr id="84995" name="Rectangle 3"/>
          <p:cNvSpPr>
            <a:spLocks noGrp="1" noChangeArrowheads="1"/>
          </p:cNvSpPr>
          <p:nvPr>
            <p:ph type="body" idx="1"/>
          </p:nvPr>
        </p:nvSpPr>
        <p:spPr>
          <a:xfrm>
            <a:off x="539552" y="1628800"/>
            <a:ext cx="8415536" cy="4503713"/>
          </a:xfrm>
        </p:spPr>
        <p:txBody>
          <a:bodyPr/>
          <a:lstStyle/>
          <a:p>
            <a:pPr>
              <a:lnSpc>
                <a:spcPct val="80000"/>
              </a:lnSpc>
              <a:buFont typeface="Wingdings" pitchFamily="2" charset="2"/>
              <a:buNone/>
            </a:pPr>
            <a:r>
              <a:rPr lang="en-GB" sz="1200" b="1" dirty="0">
                <a:latin typeface="Verdana" pitchFamily="34" charset="0"/>
              </a:rPr>
              <a:t>“Competition is a process by which …</a:t>
            </a:r>
          </a:p>
          <a:p>
            <a:pPr>
              <a:lnSpc>
                <a:spcPct val="80000"/>
              </a:lnSpc>
              <a:buFont typeface="Wingdings" pitchFamily="2" charset="2"/>
              <a:buNone/>
            </a:pPr>
            <a:endParaRPr lang="en-GB" sz="1200" b="1" dirty="0">
              <a:latin typeface="Verdana" pitchFamily="34" charset="0"/>
            </a:endParaRPr>
          </a:p>
          <a:p>
            <a:pPr>
              <a:lnSpc>
                <a:spcPct val="80000"/>
              </a:lnSpc>
              <a:buFont typeface="Wingdings" pitchFamily="2" charset="2"/>
              <a:buNone/>
            </a:pPr>
            <a:endParaRPr lang="en-GB" sz="1200" b="1" dirty="0">
              <a:latin typeface="Verdana" pitchFamily="34" charset="0"/>
            </a:endParaRPr>
          </a:p>
          <a:p>
            <a:pPr>
              <a:lnSpc>
                <a:spcPct val="80000"/>
              </a:lnSpc>
              <a:buSzTx/>
              <a:buFont typeface="Wingdings" pitchFamily="2" charset="2"/>
              <a:buChar char="§"/>
            </a:pPr>
            <a:r>
              <a:rPr lang="en-GB" sz="1200" b="1" dirty="0">
                <a:latin typeface="Verdana" pitchFamily="34" charset="0"/>
              </a:rPr>
              <a:t>services that people are not prepared to </a:t>
            </a:r>
          </a:p>
          <a:p>
            <a:pPr>
              <a:lnSpc>
                <a:spcPct val="80000"/>
              </a:lnSpc>
              <a:buFont typeface="Wingdings" pitchFamily="2" charset="2"/>
              <a:buNone/>
            </a:pPr>
            <a:r>
              <a:rPr lang="en-GB" sz="1200" b="1" dirty="0">
                <a:latin typeface="Verdana" pitchFamily="34" charset="0"/>
              </a:rPr>
              <a:t>      pay for </a:t>
            </a:r>
          </a:p>
          <a:p>
            <a:pPr>
              <a:lnSpc>
                <a:spcPct val="80000"/>
              </a:lnSpc>
              <a:buFont typeface="Wingdings" pitchFamily="2" charset="2"/>
              <a:buNone/>
            </a:pPr>
            <a:endParaRPr lang="en-GB" sz="1200" b="1" dirty="0">
              <a:latin typeface="Verdana" pitchFamily="34" charset="0"/>
            </a:endParaRPr>
          </a:p>
          <a:p>
            <a:pPr>
              <a:lnSpc>
                <a:spcPct val="80000"/>
              </a:lnSpc>
              <a:buSzTx/>
              <a:buFont typeface="Wingdings" pitchFamily="2" charset="2"/>
              <a:buChar char="§"/>
            </a:pPr>
            <a:r>
              <a:rPr lang="en-GB" sz="1200" b="1" dirty="0">
                <a:latin typeface="Verdana" pitchFamily="34" charset="0"/>
              </a:rPr>
              <a:t>high cost methods of production and inefficient </a:t>
            </a:r>
          </a:p>
          <a:p>
            <a:pPr>
              <a:lnSpc>
                <a:spcPct val="80000"/>
              </a:lnSpc>
              <a:buFont typeface="Wingdings" pitchFamily="2" charset="2"/>
              <a:buNone/>
            </a:pPr>
            <a:r>
              <a:rPr lang="en-GB" sz="1200" b="1" dirty="0">
                <a:latin typeface="Verdana" pitchFamily="34" charset="0"/>
              </a:rPr>
              <a:t>      organisations </a:t>
            </a:r>
          </a:p>
          <a:p>
            <a:pPr>
              <a:lnSpc>
                <a:spcPct val="80000"/>
              </a:lnSpc>
              <a:buFont typeface="Wingdings" pitchFamily="2" charset="2"/>
              <a:buNone/>
            </a:pPr>
            <a:endParaRPr lang="en-GB" sz="1200" b="1" dirty="0">
              <a:latin typeface="Verdana" pitchFamily="34" charset="0"/>
            </a:endParaRPr>
          </a:p>
          <a:p>
            <a:pPr>
              <a:lnSpc>
                <a:spcPct val="80000"/>
              </a:lnSpc>
              <a:buSzTx/>
              <a:buFont typeface="Wingdings" pitchFamily="2" charset="2"/>
              <a:buChar char="§"/>
            </a:pPr>
            <a:r>
              <a:rPr lang="en-GB" sz="1200" b="1" dirty="0">
                <a:latin typeface="Verdana" pitchFamily="34" charset="0"/>
              </a:rPr>
              <a:t>are weeded out and </a:t>
            </a:r>
          </a:p>
          <a:p>
            <a:pPr>
              <a:lnSpc>
                <a:spcPct val="80000"/>
              </a:lnSpc>
              <a:buSzTx/>
              <a:buFont typeface="Wingdings" pitchFamily="2" charset="2"/>
              <a:buNone/>
            </a:pPr>
            <a:endParaRPr lang="en-GB" sz="1200" b="1" dirty="0">
              <a:latin typeface="Verdana" pitchFamily="34" charset="0"/>
            </a:endParaRPr>
          </a:p>
          <a:p>
            <a:pPr>
              <a:lnSpc>
                <a:spcPct val="80000"/>
              </a:lnSpc>
              <a:buSzTx/>
              <a:buFont typeface="Wingdings" pitchFamily="2" charset="2"/>
              <a:buChar char="§"/>
            </a:pPr>
            <a:r>
              <a:rPr lang="en-GB" sz="1200" b="1" dirty="0">
                <a:latin typeface="Verdana" pitchFamily="34" charset="0"/>
              </a:rPr>
              <a:t>opportunity is given for new…services methods and organisations to be tried”</a:t>
            </a:r>
            <a:r>
              <a:rPr lang="en-GB" sz="900" dirty="0"/>
              <a:t> </a:t>
            </a:r>
            <a:r>
              <a:rPr lang="en-GB" sz="1000" dirty="0"/>
              <a:t>*</a:t>
            </a:r>
          </a:p>
          <a:p>
            <a:pPr>
              <a:lnSpc>
                <a:spcPct val="80000"/>
              </a:lnSpc>
              <a:buFont typeface="Wingdings" pitchFamily="2" charset="2"/>
              <a:buNone/>
            </a:pPr>
            <a:endParaRPr lang="en-GB" sz="1000" dirty="0"/>
          </a:p>
          <a:p>
            <a:pPr>
              <a:lnSpc>
                <a:spcPct val="80000"/>
              </a:lnSpc>
              <a:buFont typeface="Wingdings" pitchFamily="2" charset="2"/>
              <a:buNone/>
            </a:pPr>
            <a:endParaRPr lang="en-GB" sz="1200" b="1" dirty="0"/>
          </a:p>
          <a:p>
            <a:pPr>
              <a:lnSpc>
                <a:spcPct val="80000"/>
              </a:lnSpc>
              <a:buFont typeface="Wingdings" pitchFamily="2" charset="2"/>
              <a:buNone/>
            </a:pPr>
            <a:endParaRPr lang="en-GB" sz="1200" b="1" dirty="0">
              <a:solidFill>
                <a:srgbClr val="FF0000"/>
              </a:solidFill>
            </a:endParaRPr>
          </a:p>
          <a:p>
            <a:pPr>
              <a:lnSpc>
                <a:spcPct val="80000"/>
              </a:lnSpc>
              <a:buFont typeface="Wingdings" pitchFamily="2" charset="2"/>
              <a:buNone/>
            </a:pPr>
            <a:r>
              <a:rPr lang="en-US" sz="1600" b="1" dirty="0" smtClean="0">
                <a:solidFill>
                  <a:srgbClr val="FF0000"/>
                </a:solidFill>
              </a:rPr>
              <a:t>This is the space ABSs and others are already filling</a:t>
            </a:r>
            <a:endParaRPr lang="en-US" sz="1600" b="1" dirty="0">
              <a:solidFill>
                <a:srgbClr val="FF0000"/>
              </a:solidFill>
            </a:endParaRPr>
          </a:p>
          <a:p>
            <a:pPr>
              <a:lnSpc>
                <a:spcPct val="80000"/>
              </a:lnSpc>
              <a:buFont typeface="Wingdings" pitchFamily="2" charset="2"/>
              <a:buNone/>
            </a:pPr>
            <a:endParaRPr lang="en-GB" sz="1600" b="1" dirty="0"/>
          </a:p>
          <a:p>
            <a:pPr>
              <a:lnSpc>
                <a:spcPct val="80000"/>
              </a:lnSpc>
              <a:buFont typeface="Wingdings" pitchFamily="2" charset="2"/>
              <a:buNone/>
            </a:pPr>
            <a:endParaRPr lang="en-GB" sz="1200" dirty="0"/>
          </a:p>
          <a:p>
            <a:pPr>
              <a:lnSpc>
                <a:spcPct val="80000"/>
              </a:lnSpc>
              <a:buFont typeface="Wingdings" pitchFamily="2" charset="2"/>
              <a:buNone/>
            </a:pPr>
            <a:endParaRPr lang="en-GB" sz="1200" dirty="0"/>
          </a:p>
          <a:p>
            <a:pPr>
              <a:lnSpc>
                <a:spcPct val="80000"/>
              </a:lnSpc>
              <a:buFont typeface="Wingdings" pitchFamily="2" charset="2"/>
              <a:buNone/>
            </a:pPr>
            <a:endParaRPr lang="en-GB" sz="1000" dirty="0"/>
          </a:p>
          <a:p>
            <a:pPr>
              <a:lnSpc>
                <a:spcPct val="80000"/>
              </a:lnSpc>
              <a:buFont typeface="Wingdings" pitchFamily="2" charset="2"/>
              <a:buNone/>
            </a:pPr>
            <a:r>
              <a:rPr lang="en-GB" sz="1000" dirty="0"/>
              <a:t>*</a:t>
            </a:r>
            <a:r>
              <a:rPr lang="en-GB" sz="1000" i="1" dirty="0"/>
              <a:t>Everyman’s Dictionary of Economics – A. Seldon and F. G. Pennance 1964 </a:t>
            </a:r>
          </a:p>
          <a:p>
            <a:pPr>
              <a:lnSpc>
                <a:spcPct val="80000"/>
              </a:lnSpc>
              <a:buFont typeface="Wingdings" pitchFamily="2" charset="2"/>
              <a:buNone/>
            </a:pPr>
            <a:endParaRPr lang="en-GB" sz="1000" i="1" dirty="0"/>
          </a:p>
          <a:p>
            <a:pPr>
              <a:lnSpc>
                <a:spcPct val="80000"/>
              </a:lnSpc>
              <a:buFont typeface="Wingdings" pitchFamily="2" charset="2"/>
              <a:buNone/>
            </a:pPr>
            <a:endParaRPr lang="en-US" sz="400" i="1" dirty="0"/>
          </a:p>
        </p:txBody>
      </p:sp>
    </p:spTree>
    <p:extLst>
      <p:ext uri="{BB962C8B-B14F-4D97-AF65-F5344CB8AC3E}">
        <p14:creationId xmlns:p14="http://schemas.microsoft.com/office/powerpoint/2010/main" val="4118352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PETER SCOTT CONSULTING</a:t>
            </a:r>
          </a:p>
        </p:txBody>
      </p:sp>
      <p:sp>
        <p:nvSpPr>
          <p:cNvPr id="31747" name="Rectangle 2"/>
          <p:cNvSpPr>
            <a:spLocks noGrp="1" noChangeArrowheads="1"/>
          </p:cNvSpPr>
          <p:nvPr>
            <p:ph type="title"/>
          </p:nvPr>
        </p:nvSpPr>
        <p:spPr/>
        <p:txBody>
          <a:bodyPr/>
          <a:lstStyle/>
          <a:p>
            <a:pPr algn="l" eaLnBrk="1" hangingPunct="1"/>
            <a:r>
              <a:rPr lang="en-GB" altLang="en-US" sz="3600" dirty="0" smtClean="0"/>
              <a:t>What do client’s want?</a:t>
            </a:r>
            <a:endParaRPr lang="en-US" altLang="en-US" sz="3600" dirty="0" smtClean="0"/>
          </a:p>
        </p:txBody>
      </p:sp>
      <p:sp>
        <p:nvSpPr>
          <p:cNvPr id="31748" name="Rectangle 3"/>
          <p:cNvSpPr>
            <a:spLocks noGrp="1" noChangeArrowheads="1"/>
          </p:cNvSpPr>
          <p:nvPr>
            <p:ph type="body" idx="1"/>
          </p:nvPr>
        </p:nvSpPr>
        <p:spPr/>
        <p:txBody>
          <a:bodyPr/>
          <a:lstStyle/>
          <a:p>
            <a:pPr eaLnBrk="1" hangingPunct="1">
              <a:buFont typeface="Wingdings" pitchFamily="2" charset="2"/>
              <a:buNone/>
            </a:pPr>
            <a:endParaRPr lang="en-GB" altLang="en-US" i="1" smtClean="0"/>
          </a:p>
          <a:p>
            <a:pPr eaLnBrk="1" hangingPunct="1">
              <a:buFont typeface="Wingdings" pitchFamily="2" charset="2"/>
              <a:buNone/>
            </a:pPr>
            <a:r>
              <a:rPr lang="en-GB" altLang="en-US" sz="2800" i="1" smtClean="0"/>
              <a:t>“They always try to sell to us on price – but what we really want is to have a good job done at a reasonable price”</a:t>
            </a:r>
          </a:p>
          <a:p>
            <a:pPr eaLnBrk="1" hangingPunct="1">
              <a:buFont typeface="Wingdings" pitchFamily="2" charset="2"/>
              <a:buNone/>
            </a:pPr>
            <a:endParaRPr lang="en-GB" altLang="en-US" sz="2800" i="1" smtClean="0"/>
          </a:p>
          <a:p>
            <a:pPr eaLnBrk="1" hangingPunct="1">
              <a:buFont typeface="Wingdings" pitchFamily="2" charset="2"/>
              <a:buNone/>
            </a:pPr>
            <a:endParaRPr lang="en-GB" altLang="en-US" sz="2000" smtClean="0"/>
          </a:p>
          <a:p>
            <a:pPr eaLnBrk="1" hangingPunct="1">
              <a:buFont typeface="Wingdings" pitchFamily="2" charset="2"/>
              <a:buNone/>
            </a:pPr>
            <a:r>
              <a:rPr lang="en-GB" altLang="en-US" sz="2000" smtClean="0"/>
              <a:t>Client feedback from a perception survey commissioned by </a:t>
            </a:r>
          </a:p>
          <a:p>
            <a:pPr eaLnBrk="1" hangingPunct="1">
              <a:buFont typeface="Wingdings" pitchFamily="2" charset="2"/>
              <a:buNone/>
            </a:pPr>
            <a:r>
              <a:rPr lang="en-GB" altLang="en-US" sz="2000" smtClean="0"/>
              <a:t>a law firm</a:t>
            </a:r>
            <a:endParaRPr lang="en-US" altLang="en-US" sz="2000" smtClean="0"/>
          </a:p>
        </p:txBody>
      </p:sp>
    </p:spTree>
    <p:extLst>
      <p:ext uri="{BB962C8B-B14F-4D97-AF65-F5344CB8AC3E}">
        <p14:creationId xmlns:p14="http://schemas.microsoft.com/office/powerpoint/2010/main" val="3883997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PETER SCOTT CONSULTING</a:t>
            </a:r>
          </a:p>
        </p:txBody>
      </p:sp>
      <p:sp>
        <p:nvSpPr>
          <p:cNvPr id="29699" name="Rectangle 2"/>
          <p:cNvSpPr>
            <a:spLocks noGrp="1" noChangeArrowheads="1"/>
          </p:cNvSpPr>
          <p:nvPr>
            <p:ph type="title"/>
          </p:nvPr>
        </p:nvSpPr>
        <p:spPr/>
        <p:txBody>
          <a:bodyPr>
            <a:normAutofit fontScale="90000"/>
          </a:bodyPr>
          <a:lstStyle/>
          <a:p>
            <a:pPr algn="l" eaLnBrk="1" hangingPunct="1"/>
            <a:r>
              <a:rPr lang="en-GB" altLang="en-US" sz="3600" dirty="0" smtClean="0"/>
              <a:t>The core issue to be competitive is to </a:t>
            </a:r>
            <a:r>
              <a:rPr lang="en-GB" altLang="en-US" sz="3600" b="1" dirty="0" smtClean="0"/>
              <a:t>add value </a:t>
            </a:r>
            <a:r>
              <a:rPr lang="en-GB" altLang="en-US" sz="3600" dirty="0" smtClean="0"/>
              <a:t>to clients</a:t>
            </a:r>
            <a:endParaRPr lang="en-US" altLang="en-US" sz="3600" dirty="0" smtClean="0"/>
          </a:p>
        </p:txBody>
      </p:sp>
      <p:sp>
        <p:nvSpPr>
          <p:cNvPr id="139267" name="Rectangle 3"/>
          <p:cNvSpPr>
            <a:spLocks noGrp="1" noChangeArrowheads="1"/>
          </p:cNvSpPr>
          <p:nvPr>
            <p:ph type="body" idx="1"/>
          </p:nvPr>
        </p:nvSpPr>
        <p:spPr/>
        <p:txBody>
          <a:bodyPr/>
          <a:lstStyle/>
          <a:p>
            <a:pPr marL="0" indent="0" eaLnBrk="1" hangingPunct="1">
              <a:buFont typeface="Wingdings" pitchFamily="2" charset="2"/>
              <a:buNone/>
              <a:defRPr/>
            </a:pPr>
            <a:endParaRPr lang="en-GB" altLang="en-US" sz="2800" dirty="0" smtClean="0"/>
          </a:p>
          <a:p>
            <a:pPr eaLnBrk="1" hangingPunct="1">
              <a:defRPr/>
            </a:pPr>
            <a:r>
              <a:rPr lang="en-GB" altLang="en-US" sz="2800" dirty="0" smtClean="0"/>
              <a:t>More than your rivals</a:t>
            </a:r>
          </a:p>
          <a:p>
            <a:pPr eaLnBrk="1" hangingPunct="1">
              <a:defRPr/>
            </a:pPr>
            <a:r>
              <a:rPr lang="en-GB" altLang="en-US" sz="2800" dirty="0" smtClean="0"/>
              <a:t>In a way which is regarded as </a:t>
            </a:r>
            <a:r>
              <a:rPr lang="en-GB" altLang="en-US" sz="2800" b="1" dirty="0" smtClean="0"/>
              <a:t>valuable</a:t>
            </a:r>
            <a:r>
              <a:rPr lang="en-GB" altLang="en-US" sz="2800" dirty="0" smtClean="0"/>
              <a:t> by clients </a:t>
            </a:r>
          </a:p>
          <a:p>
            <a:pPr eaLnBrk="1" hangingPunct="1">
              <a:defRPr/>
            </a:pPr>
            <a:r>
              <a:rPr lang="en-GB" altLang="en-US" sz="2800" dirty="0" smtClean="0"/>
              <a:t>Needs to be value </a:t>
            </a:r>
            <a:r>
              <a:rPr lang="en-GB" altLang="en-US" sz="2800" b="1" dirty="0" smtClean="0"/>
              <a:t>clients</a:t>
            </a:r>
            <a:r>
              <a:rPr lang="en-GB" altLang="en-US" sz="2800" dirty="0" smtClean="0"/>
              <a:t> care about</a:t>
            </a:r>
          </a:p>
          <a:p>
            <a:pPr eaLnBrk="1" hangingPunct="1">
              <a:buFont typeface="Wingdings" pitchFamily="2" charset="2"/>
              <a:buNone/>
              <a:defRPr/>
            </a:pPr>
            <a:r>
              <a:rPr lang="en-GB" altLang="en-US" sz="2800" dirty="0" smtClean="0"/>
              <a:t>   - clients’ perspective</a:t>
            </a:r>
          </a:p>
          <a:p>
            <a:pPr eaLnBrk="1" hangingPunct="1">
              <a:buFont typeface="Wingdings" pitchFamily="2" charset="2"/>
              <a:buNone/>
              <a:defRPr/>
            </a:pPr>
            <a:r>
              <a:rPr lang="en-GB" altLang="en-US" sz="2800" dirty="0" smtClean="0"/>
              <a:t>   - not yours</a:t>
            </a:r>
            <a:endParaRPr lang="en-US" altLang="en-US" sz="2800" dirty="0" smtClean="0"/>
          </a:p>
        </p:txBody>
      </p:sp>
    </p:spTree>
    <p:extLst>
      <p:ext uri="{BB962C8B-B14F-4D97-AF65-F5344CB8AC3E}">
        <p14:creationId xmlns:p14="http://schemas.microsoft.com/office/powerpoint/2010/main" val="3631151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dirty="0"/>
              <a:t>PETER SCOTT CONSULTING</a:t>
            </a:r>
          </a:p>
        </p:txBody>
      </p:sp>
      <p:sp>
        <p:nvSpPr>
          <p:cNvPr id="32771" name="Rectangle 2"/>
          <p:cNvSpPr>
            <a:spLocks noGrp="1" noChangeArrowheads="1"/>
          </p:cNvSpPr>
          <p:nvPr>
            <p:ph type="title"/>
          </p:nvPr>
        </p:nvSpPr>
        <p:spPr/>
        <p:txBody>
          <a:bodyPr>
            <a:normAutofit fontScale="90000"/>
          </a:bodyPr>
          <a:lstStyle/>
          <a:p>
            <a:pPr algn="l" eaLnBrk="1" hangingPunct="1"/>
            <a:r>
              <a:rPr lang="en-GB" altLang="en-US" sz="3600" dirty="0" smtClean="0"/>
              <a:t>You will </a:t>
            </a:r>
            <a:r>
              <a:rPr lang="en-GB" altLang="en-US" sz="3600" b="1" dirty="0" smtClean="0"/>
              <a:t>add value </a:t>
            </a:r>
            <a:r>
              <a:rPr lang="en-GB" altLang="en-US" sz="3600" dirty="0" smtClean="0"/>
              <a:t>to clients and build your competitive advantage if…</a:t>
            </a:r>
            <a:endParaRPr lang="en-US" altLang="en-US" sz="3600" dirty="0" smtClean="0"/>
          </a:p>
        </p:txBody>
      </p:sp>
      <p:sp>
        <p:nvSpPr>
          <p:cNvPr id="32772" name="Rectangle 3"/>
          <p:cNvSpPr>
            <a:spLocks noGrp="1" noChangeArrowheads="1"/>
          </p:cNvSpPr>
          <p:nvPr>
            <p:ph type="body" idx="1"/>
          </p:nvPr>
        </p:nvSpPr>
        <p:spPr/>
        <p:txBody>
          <a:bodyPr/>
          <a:lstStyle/>
          <a:p>
            <a:pPr eaLnBrk="1" hangingPunct="1"/>
            <a:endParaRPr lang="en-GB" altLang="en-US" sz="2800" dirty="0" smtClean="0"/>
          </a:p>
          <a:p>
            <a:pPr eaLnBrk="1" hangingPunct="1"/>
            <a:r>
              <a:rPr lang="en-GB" altLang="en-US" sz="2800" dirty="0" smtClean="0"/>
              <a:t>You provide clients with what </a:t>
            </a:r>
            <a:r>
              <a:rPr lang="en-GB" altLang="en-US" sz="2800" b="1" dirty="0" smtClean="0"/>
              <a:t>they </a:t>
            </a:r>
            <a:r>
              <a:rPr lang="en-GB" altLang="en-US" sz="2800" dirty="0" smtClean="0"/>
              <a:t>want</a:t>
            </a:r>
          </a:p>
          <a:p>
            <a:pPr eaLnBrk="1" hangingPunct="1"/>
            <a:endParaRPr lang="en-GB" altLang="en-US" sz="2800" dirty="0" smtClean="0"/>
          </a:p>
          <a:p>
            <a:pPr eaLnBrk="1" hangingPunct="1"/>
            <a:r>
              <a:rPr lang="en-GB" altLang="en-US" sz="2800" dirty="0" smtClean="0"/>
              <a:t>At prices </a:t>
            </a:r>
            <a:r>
              <a:rPr lang="en-GB" altLang="en-US" sz="2800" b="1" dirty="0" smtClean="0"/>
              <a:t>they</a:t>
            </a:r>
            <a:r>
              <a:rPr lang="en-GB" altLang="en-US" sz="2800" dirty="0" smtClean="0"/>
              <a:t> perceive to be value for money; and</a:t>
            </a:r>
          </a:p>
          <a:p>
            <a:pPr eaLnBrk="1" hangingPunct="1"/>
            <a:endParaRPr lang="en-GB" altLang="en-US" sz="2800" dirty="0" smtClean="0"/>
          </a:p>
          <a:p>
            <a:pPr eaLnBrk="1" hangingPunct="1"/>
            <a:r>
              <a:rPr lang="en-GB" altLang="en-US" sz="2800" dirty="0" smtClean="0"/>
              <a:t>You do this better than your rivals</a:t>
            </a:r>
          </a:p>
          <a:p>
            <a:pPr eaLnBrk="1" hangingPunct="1"/>
            <a:endParaRPr lang="en-GB" altLang="en-US" sz="2800" dirty="0" smtClean="0"/>
          </a:p>
        </p:txBody>
      </p:sp>
    </p:spTree>
    <p:extLst>
      <p:ext uri="{BB962C8B-B14F-4D97-AF65-F5344CB8AC3E}">
        <p14:creationId xmlns:p14="http://schemas.microsoft.com/office/powerpoint/2010/main" val="3758150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1535</Words>
  <Application>Microsoft Office PowerPoint</Application>
  <PresentationFormat>On-screen Show (4:3)</PresentationFormat>
  <Paragraphs>344</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The impact of competition and consumer choice for law firms</vt:lpstr>
      <vt:lpstr>Some challenges now facing law firms</vt:lpstr>
      <vt:lpstr>All these challenges are risks for law firms</vt:lpstr>
      <vt:lpstr>There is an urgent need for law firms to change to meet these challenges</vt:lpstr>
      <vt:lpstr>The greatest danger?</vt:lpstr>
      <vt:lpstr>Manage change to become more competitive</vt:lpstr>
      <vt:lpstr>What do client’s want?</vt:lpstr>
      <vt:lpstr>The core issue to be competitive is to add value to clients</vt:lpstr>
      <vt:lpstr>You will add value to clients and build your competitive advantage if…</vt:lpstr>
      <vt:lpstr>How will you position your firm, by adding value which your clients care about?                                                                                                                                                                         (Brown and Faulkner 1994, Long Range Planning) </vt:lpstr>
      <vt:lpstr>Low Value – Added Services</vt:lpstr>
      <vt:lpstr>Issues in providing Low Value – Added Services</vt:lpstr>
      <vt:lpstr>High Value – Added Services</vt:lpstr>
      <vt:lpstr>Moving to High Value Added Services</vt:lpstr>
      <vt:lpstr>What kind of law firm do we want to be?                                                                                                                                                                         (Brown and Faulkner 1994, Long Range Planning) </vt:lpstr>
      <vt:lpstr>To meet these challenges - </vt:lpstr>
      <vt:lpstr>Strategy is about how to develop a realistic vision of the kind of  law firm you want to be</vt:lpstr>
      <vt:lpstr>Strategy is about forward planning</vt:lpstr>
      <vt:lpstr>BIG ISSUES?</vt:lpstr>
      <vt:lpstr>When did you last do a SWOT analysis?</vt:lpstr>
      <vt:lpstr>Focus on the fundamentals of your business</vt:lpstr>
      <vt:lpstr>   Do you know what your clients will want from you in the future?   Are your people able / willing to deliver what your clients will want?</vt:lpstr>
      <vt:lpstr>You have developed a realistic strategic plan</vt:lpstr>
      <vt:lpstr>The need for resource</vt:lpstr>
      <vt:lpstr>Lack of expertise – in breadth and depth</vt:lpstr>
      <vt:lpstr>Financial resource is needed to ….</vt:lpstr>
      <vt:lpstr>Can consolidation in this fragmented and challenged legal profession help build competitive advantage?</vt:lpstr>
      <vt:lpstr>Consolidate for the right reasons</vt:lpstr>
      <vt:lpstr>The role of risk management in building a more competitive law firm </vt:lpstr>
      <vt:lpstr>  Knowing your risks is key to avoiding them  </vt:lpstr>
      <vt:lpstr>Risks to be  managed when building a competitive law firm  </vt:lpstr>
      <vt:lpstr>PowerPoint Presentation</vt:lpstr>
      <vt:lpstr>Ignoring client feedback</vt:lpstr>
      <vt:lpstr>Ignoring your people</vt:lpstr>
      <vt:lpstr>Failure to build financial resource</vt:lpstr>
      <vt:lpstr>Failure to manage risks when growing by consolidation </vt:lpstr>
      <vt:lpstr>Why manage risk?</vt:lpstr>
      <vt:lpstr>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Survive and prosper skill 1 – How to arrive at the best strategic options for your law firm</dc:title>
  <dc:creator>Peter</dc:creator>
  <cp:lastModifiedBy>Peter</cp:lastModifiedBy>
  <cp:revision>31</cp:revision>
  <dcterms:created xsi:type="dcterms:W3CDTF">2013-11-14T11:07:32Z</dcterms:created>
  <dcterms:modified xsi:type="dcterms:W3CDTF">2013-11-14T15:45:59Z</dcterms:modified>
</cp:coreProperties>
</file>